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6" r:id="rId5"/>
    <p:sldId id="259" r:id="rId6"/>
    <p:sldId id="260" r:id="rId7"/>
    <p:sldId id="264" r:id="rId8"/>
    <p:sldId id="265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81"/>
  </p:normalViewPr>
  <p:slideViewPr>
    <p:cSldViewPr snapToGrid="0" snapToObjects="1">
      <p:cViewPr varScale="1">
        <p:scale>
          <a:sx n="107" d="100"/>
          <a:sy n="107" d="100"/>
        </p:scale>
        <p:origin x="73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64550AE-5607-4545-8FC8-6667A9CD7F10}" type="doc">
      <dgm:prSet loTypeId="urn:microsoft.com/office/officeart/2005/8/layout/chevron2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BA84ECE-7731-4342-8DEE-09D7718EF4F2}">
      <dgm:prSet phldrT="[Text]" custT="1"/>
      <dgm:spPr/>
      <dgm:t>
        <a:bodyPr/>
        <a:lstStyle/>
        <a:p>
          <a:r>
            <a:rPr lang="en-US" sz="1200" b="1" dirty="0">
              <a:latin typeface="Times New Roman" panose="02020603050405020304" pitchFamily="18" charset="0"/>
              <a:cs typeface="Times New Roman" panose="02020603050405020304" pitchFamily="18" charset="0"/>
            </a:rPr>
            <a:t>Problem</a:t>
          </a:r>
        </a:p>
        <a:p>
          <a:r>
            <a:rPr lang="en-US" sz="1200" b="1" dirty="0">
              <a:latin typeface="Times New Roman" panose="02020603050405020304" pitchFamily="18" charset="0"/>
              <a:cs typeface="Times New Roman" panose="02020603050405020304" pitchFamily="18" charset="0"/>
            </a:rPr>
            <a:t>Statement</a:t>
          </a:r>
        </a:p>
      </dgm:t>
    </dgm:pt>
    <dgm:pt modelId="{F7803F7D-4696-3A43-8E27-F66993AD4D44}" type="parTrans" cxnId="{EBB50731-F445-554F-A207-E8B60ACC49EC}">
      <dgm:prSet/>
      <dgm:spPr/>
      <dgm:t>
        <a:bodyPr/>
        <a:lstStyle/>
        <a:p>
          <a:endParaRPr lang="en-US"/>
        </a:p>
      </dgm:t>
    </dgm:pt>
    <dgm:pt modelId="{F8444627-9987-F24E-B8E8-A6C22FABBA2F}" type="sibTrans" cxnId="{EBB50731-F445-554F-A207-E8B60ACC49EC}">
      <dgm:prSet/>
      <dgm:spPr/>
      <dgm:t>
        <a:bodyPr/>
        <a:lstStyle/>
        <a:p>
          <a:endParaRPr lang="en-US"/>
        </a:p>
      </dgm:t>
    </dgm:pt>
    <dgm:pt modelId="{E2A4D31A-60E6-C74F-A717-5D613E708A4E}">
      <dgm:prSet phldrT="[Text]" custT="1"/>
      <dgm:spPr/>
      <dgm:t>
        <a:bodyPr/>
        <a:lstStyle/>
        <a:p>
          <a:pPr>
            <a:buFont typeface="Symbol" pitchFamily="2" charset="2"/>
            <a:buChar char=""/>
          </a:pPr>
          <a:r>
            <a:rPr lang="en-US" sz="1600" dirty="0">
              <a:latin typeface="Times New Roman" panose="02020603050405020304" pitchFamily="18" charset="0"/>
              <a:cs typeface="Times New Roman" panose="02020603050405020304" pitchFamily="18" charset="0"/>
            </a:rPr>
            <a:t>Implementing heuristic learning to solve a given instance Rubik’s cube problem.</a:t>
          </a:r>
        </a:p>
      </dgm:t>
    </dgm:pt>
    <dgm:pt modelId="{1E7460B7-60BF-874B-9F35-9A49569DE521}" type="parTrans" cxnId="{3CF4BFE1-ADA1-CD4C-8A41-95650E4C0C2A}">
      <dgm:prSet/>
      <dgm:spPr/>
      <dgm:t>
        <a:bodyPr/>
        <a:lstStyle/>
        <a:p>
          <a:endParaRPr lang="en-US"/>
        </a:p>
      </dgm:t>
    </dgm:pt>
    <dgm:pt modelId="{A7FA03C5-BA45-2146-8F5F-A5398830B5BC}" type="sibTrans" cxnId="{3CF4BFE1-ADA1-CD4C-8A41-95650E4C0C2A}">
      <dgm:prSet/>
      <dgm:spPr/>
      <dgm:t>
        <a:bodyPr/>
        <a:lstStyle/>
        <a:p>
          <a:endParaRPr lang="en-US"/>
        </a:p>
      </dgm:t>
    </dgm:pt>
    <dgm:pt modelId="{7C1A2E7D-F7BE-9F4B-AF85-1119A825A824}">
      <dgm:prSet phldrT="[Text]" custT="1"/>
      <dgm:spPr/>
      <dgm:t>
        <a:bodyPr/>
        <a:lstStyle/>
        <a:p>
          <a:r>
            <a:rPr lang="en-US" sz="1200" b="1" dirty="0">
              <a:latin typeface="Times New Roman" panose="02020603050405020304" pitchFamily="18" charset="0"/>
              <a:cs typeface="Times New Roman" panose="02020603050405020304" pitchFamily="18" charset="0"/>
            </a:rPr>
            <a:t>Objective</a:t>
          </a:r>
        </a:p>
      </dgm:t>
    </dgm:pt>
    <dgm:pt modelId="{BF110477-8BC8-824B-A052-5D13E3B4DB67}" type="parTrans" cxnId="{49187649-0875-0949-AAEA-24C2F4581CB1}">
      <dgm:prSet/>
      <dgm:spPr/>
      <dgm:t>
        <a:bodyPr/>
        <a:lstStyle/>
        <a:p>
          <a:endParaRPr lang="en-US"/>
        </a:p>
      </dgm:t>
    </dgm:pt>
    <dgm:pt modelId="{E1543FB4-3709-F142-A05A-EA80805FDEB1}" type="sibTrans" cxnId="{49187649-0875-0949-AAEA-24C2F4581CB1}">
      <dgm:prSet/>
      <dgm:spPr/>
      <dgm:t>
        <a:bodyPr/>
        <a:lstStyle/>
        <a:p>
          <a:endParaRPr lang="en-US"/>
        </a:p>
      </dgm:t>
    </dgm:pt>
    <dgm:pt modelId="{A26C394C-E787-3F4F-A78A-01B67B57A647}">
      <dgm:prSet phldrT="[Text]" custT="1"/>
      <dgm:spPr/>
      <dgm:t>
        <a:bodyPr/>
        <a:lstStyle/>
        <a:p>
          <a:pPr>
            <a:buFont typeface="Symbol" pitchFamily="2" charset="2"/>
            <a:buChar char=""/>
          </a:pPr>
          <a:r>
            <a:rPr lang="en-US" sz="1400" dirty="0">
              <a:latin typeface="Times New Roman" panose="02020603050405020304" pitchFamily="18" charset="0"/>
              <a:cs typeface="Times New Roman" panose="02020603050405020304" pitchFamily="18" charset="0"/>
            </a:rPr>
            <a:t>To automatically solve a given instance Rubik’s cube problem using Heuristic Learning.</a:t>
          </a:r>
        </a:p>
      </dgm:t>
    </dgm:pt>
    <dgm:pt modelId="{86300A19-80A1-6C4A-84EA-A42D13CC46A7}" type="parTrans" cxnId="{191DF1F3-14F1-5543-A4A0-C91C4C7E1F69}">
      <dgm:prSet/>
      <dgm:spPr/>
      <dgm:t>
        <a:bodyPr/>
        <a:lstStyle/>
        <a:p>
          <a:endParaRPr lang="en-US"/>
        </a:p>
      </dgm:t>
    </dgm:pt>
    <dgm:pt modelId="{E330E9C0-C373-2447-AA7B-D64EEEB5BC25}" type="sibTrans" cxnId="{191DF1F3-14F1-5543-A4A0-C91C4C7E1F69}">
      <dgm:prSet/>
      <dgm:spPr/>
      <dgm:t>
        <a:bodyPr/>
        <a:lstStyle/>
        <a:p>
          <a:endParaRPr lang="en-US"/>
        </a:p>
      </dgm:t>
    </dgm:pt>
    <dgm:pt modelId="{EFB00F2E-26F9-0446-8321-5CA012E26BC7}">
      <dgm:prSet phldrT="[Text]" custT="1"/>
      <dgm:spPr/>
      <dgm:t>
        <a:bodyPr/>
        <a:lstStyle/>
        <a:p>
          <a:r>
            <a:rPr lang="en-US" sz="1200" b="1" dirty="0">
              <a:latin typeface="Times New Roman" panose="02020603050405020304" pitchFamily="18" charset="0"/>
              <a:cs typeface="Times New Roman" panose="02020603050405020304" pitchFamily="18" charset="0"/>
            </a:rPr>
            <a:t>Research</a:t>
          </a:r>
        </a:p>
        <a:p>
          <a:r>
            <a:rPr lang="en-US" sz="1200" b="1" dirty="0">
              <a:latin typeface="Times New Roman" panose="02020603050405020304" pitchFamily="18" charset="0"/>
              <a:cs typeface="Times New Roman" panose="02020603050405020304" pitchFamily="18" charset="0"/>
            </a:rPr>
            <a:t>Question</a:t>
          </a:r>
        </a:p>
      </dgm:t>
    </dgm:pt>
    <dgm:pt modelId="{6D09B240-1696-C04E-9AC2-23DA54AC8983}" type="parTrans" cxnId="{A1A0CFCA-40E3-8A46-86AF-D75F25DCBBFD}">
      <dgm:prSet/>
      <dgm:spPr/>
      <dgm:t>
        <a:bodyPr/>
        <a:lstStyle/>
        <a:p>
          <a:endParaRPr lang="en-US"/>
        </a:p>
      </dgm:t>
    </dgm:pt>
    <dgm:pt modelId="{62478EAB-8E56-7C46-AC94-77252BC40963}" type="sibTrans" cxnId="{A1A0CFCA-40E3-8A46-86AF-D75F25DCBBFD}">
      <dgm:prSet/>
      <dgm:spPr/>
      <dgm:t>
        <a:bodyPr/>
        <a:lstStyle/>
        <a:p>
          <a:endParaRPr lang="en-US"/>
        </a:p>
      </dgm:t>
    </dgm:pt>
    <dgm:pt modelId="{8A3DF090-C75A-C247-B5F6-DDBBEB913E17}">
      <dgm:prSet phldrT="[Text]" custT="1"/>
      <dgm:spPr/>
      <dgm:t>
        <a:bodyPr/>
        <a:lstStyle/>
        <a:p>
          <a:pPr>
            <a:buFont typeface="Symbol" pitchFamily="2" charset="2"/>
            <a:buChar char=""/>
          </a:pPr>
          <a:r>
            <a:rPr lang="en-US" sz="1400" dirty="0">
              <a:latin typeface="Times New Roman" panose="02020603050405020304" pitchFamily="18" charset="0"/>
              <a:cs typeface="Times New Roman" panose="02020603050405020304" pitchFamily="18" charset="0"/>
            </a:rPr>
            <a:t>This research and experiment will show that the neural network, heuristic learning approach is competitive with state-of-the-art and might be the best choice in some use-case scenarios.</a:t>
          </a:r>
        </a:p>
      </dgm:t>
    </dgm:pt>
    <dgm:pt modelId="{B15B0566-C8CE-BA49-8FDC-94A7804BD6A7}" type="parTrans" cxnId="{9740A697-C6E1-FF44-8829-C0898501D71E}">
      <dgm:prSet/>
      <dgm:spPr/>
      <dgm:t>
        <a:bodyPr/>
        <a:lstStyle/>
        <a:p>
          <a:endParaRPr lang="en-US"/>
        </a:p>
      </dgm:t>
    </dgm:pt>
    <dgm:pt modelId="{4418C1B2-DCB5-A64B-A1E3-69F21C052F51}" type="sibTrans" cxnId="{9740A697-C6E1-FF44-8829-C0898501D71E}">
      <dgm:prSet/>
      <dgm:spPr/>
      <dgm:t>
        <a:bodyPr/>
        <a:lstStyle/>
        <a:p>
          <a:endParaRPr lang="en-US"/>
        </a:p>
      </dgm:t>
    </dgm:pt>
    <dgm:pt modelId="{012957A5-7503-144C-BB4D-52AD9753D04F}">
      <dgm:prSet custT="1"/>
      <dgm:spPr/>
      <dgm:t>
        <a:bodyPr/>
        <a:lstStyle/>
        <a:p>
          <a:r>
            <a:rPr lang="en-US" sz="1200" b="1" dirty="0">
              <a:latin typeface="Times New Roman" panose="02020603050405020304" pitchFamily="18" charset="0"/>
              <a:cs typeface="Times New Roman" panose="02020603050405020304" pitchFamily="18" charset="0"/>
            </a:rPr>
            <a:t>Research</a:t>
          </a:r>
        </a:p>
        <a:p>
          <a:r>
            <a:rPr lang="en-US" sz="1200" b="1" dirty="0">
              <a:latin typeface="Times New Roman" panose="02020603050405020304" pitchFamily="18" charset="0"/>
              <a:cs typeface="Times New Roman" panose="02020603050405020304" pitchFamily="18" charset="0"/>
            </a:rPr>
            <a:t>Delivery</a:t>
          </a:r>
        </a:p>
      </dgm:t>
    </dgm:pt>
    <dgm:pt modelId="{23D6600A-30FC-2F48-85BE-7A7D31FEE104}" type="parTrans" cxnId="{A93E80D5-735C-D64F-94AB-0A6C889F8300}">
      <dgm:prSet/>
      <dgm:spPr/>
      <dgm:t>
        <a:bodyPr/>
        <a:lstStyle/>
        <a:p>
          <a:endParaRPr lang="en-US"/>
        </a:p>
      </dgm:t>
    </dgm:pt>
    <dgm:pt modelId="{F1084728-5A7C-CE4B-8E50-B700F078FC49}" type="sibTrans" cxnId="{A93E80D5-735C-D64F-94AB-0A6C889F8300}">
      <dgm:prSet/>
      <dgm:spPr/>
      <dgm:t>
        <a:bodyPr/>
        <a:lstStyle/>
        <a:p>
          <a:endParaRPr lang="en-US"/>
        </a:p>
      </dgm:t>
    </dgm:pt>
    <dgm:pt modelId="{48D71FDE-ECC5-4842-BC96-96B404A7808F}">
      <dgm:prSet custT="1"/>
      <dgm:spPr/>
      <dgm:t>
        <a:bodyPr/>
        <a:lstStyle/>
        <a:p>
          <a:r>
            <a:rPr lang="en-US" sz="1400" dirty="0"/>
            <a:t>To prove this research and experiment of neural network using heuristic learning is the best choice in some use-case scenarios to solve Rubik’s Cube.</a:t>
          </a:r>
          <a:endParaRPr lang="en-US" sz="14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91051CCB-F0DD-F94F-9459-CD70CDCFA59E}" type="parTrans" cxnId="{20E4E229-6B24-B340-8402-BC54F637F80E}">
      <dgm:prSet/>
      <dgm:spPr/>
      <dgm:t>
        <a:bodyPr/>
        <a:lstStyle/>
        <a:p>
          <a:endParaRPr lang="en-US"/>
        </a:p>
      </dgm:t>
    </dgm:pt>
    <dgm:pt modelId="{065A391E-8A24-1547-98F8-E0132C27BB08}" type="sibTrans" cxnId="{20E4E229-6B24-B340-8402-BC54F637F80E}">
      <dgm:prSet/>
      <dgm:spPr/>
      <dgm:t>
        <a:bodyPr/>
        <a:lstStyle/>
        <a:p>
          <a:endParaRPr lang="en-US"/>
        </a:p>
      </dgm:t>
    </dgm:pt>
    <dgm:pt modelId="{E527394F-F174-EC4C-B584-0E436BCB3933}">
      <dgm:prSet custT="1"/>
      <dgm:spPr/>
      <dgm:t>
        <a:bodyPr/>
        <a:lstStyle/>
        <a:p>
          <a:r>
            <a:rPr lang="en-US" sz="1200" b="1" dirty="0">
              <a:latin typeface="Times New Roman" panose="02020603050405020304" pitchFamily="18" charset="0"/>
              <a:cs typeface="Times New Roman" panose="02020603050405020304" pitchFamily="18" charset="0"/>
            </a:rPr>
            <a:t>Research Significant</a:t>
          </a:r>
        </a:p>
      </dgm:t>
    </dgm:pt>
    <dgm:pt modelId="{DA772DD7-FA0B-C747-AF4A-097CE692FD2A}" type="parTrans" cxnId="{7CEEA5DB-FB7A-1245-A321-CB7AD078A05E}">
      <dgm:prSet/>
      <dgm:spPr/>
      <dgm:t>
        <a:bodyPr/>
        <a:lstStyle/>
        <a:p>
          <a:endParaRPr lang="en-US"/>
        </a:p>
      </dgm:t>
    </dgm:pt>
    <dgm:pt modelId="{835D0188-5111-544E-938B-767D4F3F4F93}" type="sibTrans" cxnId="{7CEEA5DB-FB7A-1245-A321-CB7AD078A05E}">
      <dgm:prSet/>
      <dgm:spPr/>
      <dgm:t>
        <a:bodyPr/>
        <a:lstStyle/>
        <a:p>
          <a:endParaRPr lang="en-US"/>
        </a:p>
      </dgm:t>
    </dgm:pt>
    <dgm:pt modelId="{F40A36CB-E15A-7645-BF1E-E3B5623C23A4}">
      <dgm:prSet custT="1"/>
      <dgm:spPr/>
      <dgm:t>
        <a:bodyPr/>
        <a:lstStyle/>
        <a:p>
          <a:pPr>
            <a:buFont typeface="Symbol" pitchFamily="2" charset="2"/>
            <a:buChar char=""/>
          </a:pPr>
          <a:r>
            <a:rPr lang="en-US" sz="1600" dirty="0">
              <a:latin typeface="Times New Roman" panose="02020603050405020304" pitchFamily="18" charset="0"/>
              <a:cs typeface="Times New Roman" panose="02020603050405020304" pitchFamily="18" charset="0"/>
            </a:rPr>
            <a:t>Minimal number of prediction of moves to solve a given instance Rubik’s cube.</a:t>
          </a:r>
          <a:endParaRPr lang="en-MY" sz="16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68CCBF7-C316-E64D-9A2B-3B1084BF4521}" type="parTrans" cxnId="{AA3038B4-B54D-7D43-B79E-65C0E9B04C0B}">
      <dgm:prSet/>
      <dgm:spPr/>
      <dgm:t>
        <a:bodyPr/>
        <a:lstStyle/>
        <a:p>
          <a:endParaRPr lang="en-US"/>
        </a:p>
      </dgm:t>
    </dgm:pt>
    <dgm:pt modelId="{BBFED90F-6B95-A949-95F5-157487C4202A}" type="sibTrans" cxnId="{AA3038B4-B54D-7D43-B79E-65C0E9B04C0B}">
      <dgm:prSet/>
      <dgm:spPr/>
      <dgm:t>
        <a:bodyPr/>
        <a:lstStyle/>
        <a:p>
          <a:endParaRPr lang="en-US"/>
        </a:p>
      </dgm:t>
    </dgm:pt>
    <dgm:pt modelId="{8402774A-0698-B64E-B671-68E0C5CF8C3C}">
      <dgm:prSet custT="1"/>
      <dgm:spPr/>
      <dgm:t>
        <a:bodyPr/>
        <a:lstStyle/>
        <a:p>
          <a:r>
            <a:rPr lang="en-US" sz="1400" dirty="0">
              <a:latin typeface="Times New Roman" panose="02020603050405020304" pitchFamily="18" charset="0"/>
              <a:cs typeface="Times New Roman" panose="02020603050405020304" pitchFamily="18" charset="0"/>
            </a:rPr>
            <a:t>Train a neural network to predict a minimal number of moves required to solve a given example of Rubik's cube. At that point utilize the trained system as a heuristic distance estimator with a standard forward-search algorithm and compare the results with other heuristics.</a:t>
          </a:r>
        </a:p>
      </dgm:t>
    </dgm:pt>
    <dgm:pt modelId="{9C62A2FF-67AC-F047-B15C-53CB5BE8C428}" type="parTrans" cxnId="{73008FDF-A2F0-DC4C-82BD-51ACBB7302F5}">
      <dgm:prSet/>
      <dgm:spPr/>
      <dgm:t>
        <a:bodyPr/>
        <a:lstStyle/>
        <a:p>
          <a:endParaRPr lang="en-US"/>
        </a:p>
      </dgm:t>
    </dgm:pt>
    <dgm:pt modelId="{C49E0C82-081C-2740-9C9E-C764BDFED0BC}" type="sibTrans" cxnId="{73008FDF-A2F0-DC4C-82BD-51ACBB7302F5}">
      <dgm:prSet/>
      <dgm:spPr/>
      <dgm:t>
        <a:bodyPr/>
        <a:lstStyle/>
        <a:p>
          <a:endParaRPr lang="en-US"/>
        </a:p>
      </dgm:t>
    </dgm:pt>
    <dgm:pt modelId="{314092C1-967A-6042-BAE2-AC7A6875477E}">
      <dgm:prSet custT="1"/>
      <dgm:spPr/>
      <dgm:t>
        <a:bodyPr/>
        <a:lstStyle/>
        <a:p>
          <a:pPr>
            <a:buFont typeface="Symbol" pitchFamily="2" charset="2"/>
            <a:buChar char=""/>
          </a:pPr>
          <a:r>
            <a:rPr lang="en-US" sz="1400" dirty="0">
              <a:latin typeface="Times New Roman" panose="02020603050405020304" pitchFamily="18" charset="0"/>
              <a:cs typeface="Times New Roman" panose="02020603050405020304" pitchFamily="18" charset="0"/>
            </a:rPr>
            <a:t>Train neural network to predict a min no. of moves required to solve a given case of Rubik’s cube. </a:t>
          </a:r>
          <a:endParaRPr lang="en-MY" sz="14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6E0B76C-EC6A-EF4F-8682-52D5EE59C18E}" type="parTrans" cxnId="{C5D69047-0B71-9949-91A9-4B242AE39B7A}">
      <dgm:prSet/>
      <dgm:spPr/>
      <dgm:t>
        <a:bodyPr/>
        <a:lstStyle/>
        <a:p>
          <a:endParaRPr lang="en-US"/>
        </a:p>
      </dgm:t>
    </dgm:pt>
    <dgm:pt modelId="{4FAE703E-8BBE-1F40-99E5-0515670B0429}" type="sibTrans" cxnId="{C5D69047-0B71-9949-91A9-4B242AE39B7A}">
      <dgm:prSet/>
      <dgm:spPr/>
      <dgm:t>
        <a:bodyPr/>
        <a:lstStyle/>
        <a:p>
          <a:endParaRPr lang="en-US"/>
        </a:p>
      </dgm:t>
    </dgm:pt>
    <dgm:pt modelId="{2FB4A2C6-24E8-8B42-AA39-F10A880A6431}">
      <dgm:prSet custT="1"/>
      <dgm:spPr/>
      <dgm:t>
        <a:bodyPr/>
        <a:lstStyle/>
        <a:p>
          <a:pPr>
            <a:buFont typeface="Symbol" pitchFamily="2" charset="2"/>
            <a:buChar char=""/>
          </a:pPr>
          <a:r>
            <a:rPr lang="en-US" sz="1400" dirty="0">
              <a:latin typeface="Times New Roman" panose="02020603050405020304" pitchFamily="18" charset="0"/>
              <a:cs typeface="Times New Roman" panose="02020603050405020304" pitchFamily="18" charset="0"/>
            </a:rPr>
            <a:t>Trained neural network as a heuristic distance estimator with a standard forward-search algorithm and compare the results with other heuristics. </a:t>
          </a:r>
          <a:endParaRPr lang="en-MY" sz="14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344441D-C6FB-D14E-A6B1-B9362539D125}" type="parTrans" cxnId="{3000293C-30C7-8343-A8A5-A26F771CEDD5}">
      <dgm:prSet/>
      <dgm:spPr/>
      <dgm:t>
        <a:bodyPr/>
        <a:lstStyle/>
        <a:p>
          <a:endParaRPr lang="en-US"/>
        </a:p>
      </dgm:t>
    </dgm:pt>
    <dgm:pt modelId="{3991857E-3FD1-8544-BF9D-DD15ABFC995D}" type="sibTrans" cxnId="{3000293C-30C7-8343-A8A5-A26F771CEDD5}">
      <dgm:prSet/>
      <dgm:spPr/>
      <dgm:t>
        <a:bodyPr/>
        <a:lstStyle/>
        <a:p>
          <a:endParaRPr lang="en-US"/>
        </a:p>
      </dgm:t>
    </dgm:pt>
    <dgm:pt modelId="{C83113F0-C227-794A-8D84-E0015D3C0D47}" type="pres">
      <dgm:prSet presAssocID="{364550AE-5607-4545-8FC8-6667A9CD7F10}" presName="linearFlow" presStyleCnt="0">
        <dgm:presLayoutVars>
          <dgm:dir/>
          <dgm:animLvl val="lvl"/>
          <dgm:resizeHandles val="exact"/>
        </dgm:presLayoutVars>
      </dgm:prSet>
      <dgm:spPr/>
    </dgm:pt>
    <dgm:pt modelId="{5B539C8E-D692-E847-A205-97CE586188E3}" type="pres">
      <dgm:prSet presAssocID="{ABA84ECE-7731-4342-8DEE-09D7718EF4F2}" presName="composite" presStyleCnt="0"/>
      <dgm:spPr/>
    </dgm:pt>
    <dgm:pt modelId="{BEE964F7-22F8-D541-AD61-9AD9FF0CF382}" type="pres">
      <dgm:prSet presAssocID="{ABA84ECE-7731-4342-8DEE-09D7718EF4F2}" presName="parentText" presStyleLbl="alignNode1" presStyleIdx="0" presStyleCnt="5">
        <dgm:presLayoutVars>
          <dgm:chMax val="1"/>
          <dgm:bulletEnabled val="1"/>
        </dgm:presLayoutVars>
      </dgm:prSet>
      <dgm:spPr/>
    </dgm:pt>
    <dgm:pt modelId="{78D78FDB-FDD7-4B47-8FC4-D1B82910CB98}" type="pres">
      <dgm:prSet presAssocID="{ABA84ECE-7731-4342-8DEE-09D7718EF4F2}" presName="descendantText" presStyleLbl="alignAcc1" presStyleIdx="0" presStyleCnt="5" custLinFactY="-100000" custLinFactNeighborX="794" custLinFactNeighborY="-167408">
        <dgm:presLayoutVars>
          <dgm:bulletEnabled val="1"/>
        </dgm:presLayoutVars>
      </dgm:prSet>
      <dgm:spPr/>
    </dgm:pt>
    <dgm:pt modelId="{C0310C75-98BB-8D4A-8DBE-320C790A5ECE}" type="pres">
      <dgm:prSet presAssocID="{F8444627-9987-F24E-B8E8-A6C22FABBA2F}" presName="sp" presStyleCnt="0"/>
      <dgm:spPr/>
    </dgm:pt>
    <dgm:pt modelId="{8A279B27-036F-ED4E-9CE8-D74097931684}" type="pres">
      <dgm:prSet presAssocID="{7C1A2E7D-F7BE-9F4B-AF85-1119A825A824}" presName="composite" presStyleCnt="0"/>
      <dgm:spPr/>
    </dgm:pt>
    <dgm:pt modelId="{E40C0B5E-BFD5-204B-B848-F977E57FCA8A}" type="pres">
      <dgm:prSet presAssocID="{7C1A2E7D-F7BE-9F4B-AF85-1119A825A824}" presName="parentText" presStyleLbl="alignNode1" presStyleIdx="1" presStyleCnt="5">
        <dgm:presLayoutVars>
          <dgm:chMax val="1"/>
          <dgm:bulletEnabled val="1"/>
        </dgm:presLayoutVars>
      </dgm:prSet>
      <dgm:spPr/>
    </dgm:pt>
    <dgm:pt modelId="{7C123266-1B90-114C-B293-98CDF6BFE38C}" type="pres">
      <dgm:prSet presAssocID="{7C1A2E7D-F7BE-9F4B-AF85-1119A825A824}" presName="descendantText" presStyleLbl="alignAcc1" presStyleIdx="1" presStyleCnt="5" custScaleY="122958">
        <dgm:presLayoutVars>
          <dgm:bulletEnabled val="1"/>
        </dgm:presLayoutVars>
      </dgm:prSet>
      <dgm:spPr/>
    </dgm:pt>
    <dgm:pt modelId="{235C6A98-A77A-C143-8699-5ABBA2E81618}" type="pres">
      <dgm:prSet presAssocID="{E1543FB4-3709-F142-A05A-EA80805FDEB1}" presName="sp" presStyleCnt="0"/>
      <dgm:spPr/>
    </dgm:pt>
    <dgm:pt modelId="{0B22069D-126C-3346-B72C-882294A8D19E}" type="pres">
      <dgm:prSet presAssocID="{EFB00F2E-26F9-0446-8321-5CA012E26BC7}" presName="composite" presStyleCnt="0"/>
      <dgm:spPr/>
    </dgm:pt>
    <dgm:pt modelId="{9F8BBE59-8193-2A4D-A05D-92042D9E06C0}" type="pres">
      <dgm:prSet presAssocID="{EFB00F2E-26F9-0446-8321-5CA012E26BC7}" presName="parentText" presStyleLbl="alignNode1" presStyleIdx="2" presStyleCnt="5">
        <dgm:presLayoutVars>
          <dgm:chMax val="1"/>
          <dgm:bulletEnabled val="1"/>
        </dgm:presLayoutVars>
      </dgm:prSet>
      <dgm:spPr/>
    </dgm:pt>
    <dgm:pt modelId="{E92D8765-2F7D-CE46-9E39-B9773003938A}" type="pres">
      <dgm:prSet presAssocID="{EFB00F2E-26F9-0446-8321-5CA012E26BC7}" presName="descendantText" presStyleLbl="alignAcc1" presStyleIdx="2" presStyleCnt="5">
        <dgm:presLayoutVars>
          <dgm:bulletEnabled val="1"/>
        </dgm:presLayoutVars>
      </dgm:prSet>
      <dgm:spPr/>
    </dgm:pt>
    <dgm:pt modelId="{6649BFB5-685B-7543-950A-89D801DC1A4A}" type="pres">
      <dgm:prSet presAssocID="{62478EAB-8E56-7C46-AC94-77252BC40963}" presName="sp" presStyleCnt="0"/>
      <dgm:spPr/>
    </dgm:pt>
    <dgm:pt modelId="{4E76F5F4-8EB5-534A-AC6A-8164200B11F4}" type="pres">
      <dgm:prSet presAssocID="{012957A5-7503-144C-BB4D-52AD9753D04F}" presName="composite" presStyleCnt="0"/>
      <dgm:spPr/>
    </dgm:pt>
    <dgm:pt modelId="{3ECD9277-BDB4-5E41-AFB2-6E3FB2E0CFED}" type="pres">
      <dgm:prSet presAssocID="{012957A5-7503-144C-BB4D-52AD9753D04F}" presName="parentText" presStyleLbl="alignNode1" presStyleIdx="3" presStyleCnt="5">
        <dgm:presLayoutVars>
          <dgm:chMax val="1"/>
          <dgm:bulletEnabled val="1"/>
        </dgm:presLayoutVars>
      </dgm:prSet>
      <dgm:spPr/>
    </dgm:pt>
    <dgm:pt modelId="{E46DE474-4901-114A-94B0-3E7B3EB07318}" type="pres">
      <dgm:prSet presAssocID="{012957A5-7503-144C-BB4D-52AD9753D04F}" presName="descendantText" presStyleLbl="alignAcc1" presStyleIdx="3" presStyleCnt="5">
        <dgm:presLayoutVars>
          <dgm:bulletEnabled val="1"/>
        </dgm:presLayoutVars>
      </dgm:prSet>
      <dgm:spPr/>
    </dgm:pt>
    <dgm:pt modelId="{549A87E6-98F8-F74E-AE46-9A405DA3E554}" type="pres">
      <dgm:prSet presAssocID="{F1084728-5A7C-CE4B-8E50-B700F078FC49}" presName="sp" presStyleCnt="0"/>
      <dgm:spPr/>
    </dgm:pt>
    <dgm:pt modelId="{1CBD2F69-2C86-2242-93F1-E63A145AAC3D}" type="pres">
      <dgm:prSet presAssocID="{E527394F-F174-EC4C-B584-0E436BCB3933}" presName="composite" presStyleCnt="0"/>
      <dgm:spPr/>
    </dgm:pt>
    <dgm:pt modelId="{3E9DE18C-4F6D-9D41-B15F-D6DF5A548A86}" type="pres">
      <dgm:prSet presAssocID="{E527394F-F174-EC4C-B584-0E436BCB3933}" presName="parentText" presStyleLbl="alignNode1" presStyleIdx="4" presStyleCnt="5">
        <dgm:presLayoutVars>
          <dgm:chMax val="1"/>
          <dgm:bulletEnabled val="1"/>
        </dgm:presLayoutVars>
      </dgm:prSet>
      <dgm:spPr/>
    </dgm:pt>
    <dgm:pt modelId="{EDED6727-9080-CD4D-9AD8-AF099729CA3C}" type="pres">
      <dgm:prSet presAssocID="{E527394F-F174-EC4C-B584-0E436BCB3933}" presName="descendantText" presStyleLbl="alignAcc1" presStyleIdx="4" presStyleCnt="5">
        <dgm:presLayoutVars>
          <dgm:bulletEnabled val="1"/>
        </dgm:presLayoutVars>
      </dgm:prSet>
      <dgm:spPr/>
    </dgm:pt>
  </dgm:ptLst>
  <dgm:cxnLst>
    <dgm:cxn modelId="{F0F99B07-8588-0E48-8472-104038869549}" type="presOf" srcId="{2FB4A2C6-24E8-8B42-AA39-F10A880A6431}" destId="{7C123266-1B90-114C-B293-98CDF6BFE38C}" srcOrd="0" destOrd="2" presId="urn:microsoft.com/office/officeart/2005/8/layout/chevron2"/>
    <dgm:cxn modelId="{20E4E229-6B24-B340-8402-BC54F637F80E}" srcId="{012957A5-7503-144C-BB4D-52AD9753D04F}" destId="{48D71FDE-ECC5-4842-BC96-96B404A7808F}" srcOrd="0" destOrd="0" parTransId="{91051CCB-F0DD-F94F-9459-CD70CDCFA59E}" sibTransId="{065A391E-8A24-1547-98F8-E0132C27BB08}"/>
    <dgm:cxn modelId="{EBB50731-F445-554F-A207-E8B60ACC49EC}" srcId="{364550AE-5607-4545-8FC8-6667A9CD7F10}" destId="{ABA84ECE-7731-4342-8DEE-09D7718EF4F2}" srcOrd="0" destOrd="0" parTransId="{F7803F7D-4696-3A43-8E27-F66993AD4D44}" sibTransId="{F8444627-9987-F24E-B8E8-A6C22FABBA2F}"/>
    <dgm:cxn modelId="{3000293C-30C7-8343-A8A5-A26F771CEDD5}" srcId="{7C1A2E7D-F7BE-9F4B-AF85-1119A825A824}" destId="{2FB4A2C6-24E8-8B42-AA39-F10A880A6431}" srcOrd="2" destOrd="0" parTransId="{5344441D-C6FB-D14E-A6B1-B9362539D125}" sibTransId="{3991857E-3FD1-8544-BF9D-DD15ABFC995D}"/>
    <dgm:cxn modelId="{60A9B046-CC25-104D-AF4D-E99ACE3D0866}" type="presOf" srcId="{E2A4D31A-60E6-C74F-A717-5D613E708A4E}" destId="{78D78FDB-FDD7-4B47-8FC4-D1B82910CB98}" srcOrd="0" destOrd="0" presId="urn:microsoft.com/office/officeart/2005/8/layout/chevron2"/>
    <dgm:cxn modelId="{C5D69047-0B71-9949-91A9-4B242AE39B7A}" srcId="{7C1A2E7D-F7BE-9F4B-AF85-1119A825A824}" destId="{314092C1-967A-6042-BAE2-AC7A6875477E}" srcOrd="1" destOrd="0" parTransId="{46E0B76C-EC6A-EF4F-8682-52D5EE59C18E}" sibTransId="{4FAE703E-8BBE-1F40-99E5-0515670B0429}"/>
    <dgm:cxn modelId="{49187649-0875-0949-AAEA-24C2F4581CB1}" srcId="{364550AE-5607-4545-8FC8-6667A9CD7F10}" destId="{7C1A2E7D-F7BE-9F4B-AF85-1119A825A824}" srcOrd="1" destOrd="0" parTransId="{BF110477-8BC8-824B-A052-5D13E3B4DB67}" sibTransId="{E1543FB4-3709-F142-A05A-EA80805FDEB1}"/>
    <dgm:cxn modelId="{2B6BD864-0345-5740-B03F-8D92C2B487DD}" type="presOf" srcId="{7C1A2E7D-F7BE-9F4B-AF85-1119A825A824}" destId="{E40C0B5E-BFD5-204B-B848-F977E57FCA8A}" srcOrd="0" destOrd="0" presId="urn:microsoft.com/office/officeart/2005/8/layout/chevron2"/>
    <dgm:cxn modelId="{AD62EE6F-4EE6-2441-BD5D-E2D661788D4D}" type="presOf" srcId="{8A3DF090-C75A-C247-B5F6-DDBBEB913E17}" destId="{E92D8765-2F7D-CE46-9E39-B9773003938A}" srcOrd="0" destOrd="0" presId="urn:microsoft.com/office/officeart/2005/8/layout/chevron2"/>
    <dgm:cxn modelId="{6376E384-629D-434A-859D-B5465A544A4C}" type="presOf" srcId="{012957A5-7503-144C-BB4D-52AD9753D04F}" destId="{3ECD9277-BDB4-5E41-AFB2-6E3FB2E0CFED}" srcOrd="0" destOrd="0" presId="urn:microsoft.com/office/officeart/2005/8/layout/chevron2"/>
    <dgm:cxn modelId="{EBC7FE84-EB15-8840-B5E3-AF89FB050730}" type="presOf" srcId="{ABA84ECE-7731-4342-8DEE-09D7718EF4F2}" destId="{BEE964F7-22F8-D541-AD61-9AD9FF0CF382}" srcOrd="0" destOrd="0" presId="urn:microsoft.com/office/officeart/2005/8/layout/chevron2"/>
    <dgm:cxn modelId="{1F7B6F8F-8F9A-1943-AA80-DB39EA334BB7}" type="presOf" srcId="{F40A36CB-E15A-7645-BF1E-E3B5623C23A4}" destId="{78D78FDB-FDD7-4B47-8FC4-D1B82910CB98}" srcOrd="0" destOrd="1" presId="urn:microsoft.com/office/officeart/2005/8/layout/chevron2"/>
    <dgm:cxn modelId="{9740A697-C6E1-FF44-8829-C0898501D71E}" srcId="{EFB00F2E-26F9-0446-8321-5CA012E26BC7}" destId="{8A3DF090-C75A-C247-B5F6-DDBBEB913E17}" srcOrd="0" destOrd="0" parTransId="{B15B0566-C8CE-BA49-8FDC-94A7804BD6A7}" sibTransId="{4418C1B2-DCB5-A64B-A1E3-69F21C052F51}"/>
    <dgm:cxn modelId="{1D39B297-BA18-604B-B9AF-99A91FC8C90B}" type="presOf" srcId="{8402774A-0698-B64E-B671-68E0C5CF8C3C}" destId="{EDED6727-9080-CD4D-9AD8-AF099729CA3C}" srcOrd="0" destOrd="0" presId="urn:microsoft.com/office/officeart/2005/8/layout/chevron2"/>
    <dgm:cxn modelId="{AA3038B4-B54D-7D43-B79E-65C0E9B04C0B}" srcId="{ABA84ECE-7731-4342-8DEE-09D7718EF4F2}" destId="{F40A36CB-E15A-7645-BF1E-E3B5623C23A4}" srcOrd="1" destOrd="0" parTransId="{868CCBF7-C316-E64D-9A2B-3B1084BF4521}" sibTransId="{BBFED90F-6B95-A949-95F5-157487C4202A}"/>
    <dgm:cxn modelId="{2E3620BF-8CFB-934F-8964-45CC334367BE}" type="presOf" srcId="{A26C394C-E787-3F4F-A78A-01B67B57A647}" destId="{7C123266-1B90-114C-B293-98CDF6BFE38C}" srcOrd="0" destOrd="0" presId="urn:microsoft.com/office/officeart/2005/8/layout/chevron2"/>
    <dgm:cxn modelId="{A1A0CFCA-40E3-8A46-86AF-D75F25DCBBFD}" srcId="{364550AE-5607-4545-8FC8-6667A9CD7F10}" destId="{EFB00F2E-26F9-0446-8321-5CA012E26BC7}" srcOrd="2" destOrd="0" parTransId="{6D09B240-1696-C04E-9AC2-23DA54AC8983}" sibTransId="{62478EAB-8E56-7C46-AC94-77252BC40963}"/>
    <dgm:cxn modelId="{0D3CA1D3-A20E-7A4C-8A8C-F5F593F9F432}" type="presOf" srcId="{48D71FDE-ECC5-4842-BC96-96B404A7808F}" destId="{E46DE474-4901-114A-94B0-3E7B3EB07318}" srcOrd="0" destOrd="0" presId="urn:microsoft.com/office/officeart/2005/8/layout/chevron2"/>
    <dgm:cxn modelId="{C0E59AD4-EDA4-0B4D-99BC-6B29F3367A68}" type="presOf" srcId="{314092C1-967A-6042-BAE2-AC7A6875477E}" destId="{7C123266-1B90-114C-B293-98CDF6BFE38C}" srcOrd="0" destOrd="1" presId="urn:microsoft.com/office/officeart/2005/8/layout/chevron2"/>
    <dgm:cxn modelId="{A93E80D5-735C-D64F-94AB-0A6C889F8300}" srcId="{364550AE-5607-4545-8FC8-6667A9CD7F10}" destId="{012957A5-7503-144C-BB4D-52AD9753D04F}" srcOrd="3" destOrd="0" parTransId="{23D6600A-30FC-2F48-85BE-7A7D31FEE104}" sibTransId="{F1084728-5A7C-CE4B-8E50-B700F078FC49}"/>
    <dgm:cxn modelId="{268800DB-1259-A747-BF30-AD329CB31A2A}" type="presOf" srcId="{E527394F-F174-EC4C-B584-0E436BCB3933}" destId="{3E9DE18C-4F6D-9D41-B15F-D6DF5A548A86}" srcOrd="0" destOrd="0" presId="urn:microsoft.com/office/officeart/2005/8/layout/chevron2"/>
    <dgm:cxn modelId="{7CEEA5DB-FB7A-1245-A321-CB7AD078A05E}" srcId="{364550AE-5607-4545-8FC8-6667A9CD7F10}" destId="{E527394F-F174-EC4C-B584-0E436BCB3933}" srcOrd="4" destOrd="0" parTransId="{DA772DD7-FA0B-C747-AF4A-097CE692FD2A}" sibTransId="{835D0188-5111-544E-938B-767D4F3F4F93}"/>
    <dgm:cxn modelId="{73008FDF-A2F0-DC4C-82BD-51ACBB7302F5}" srcId="{E527394F-F174-EC4C-B584-0E436BCB3933}" destId="{8402774A-0698-B64E-B671-68E0C5CF8C3C}" srcOrd="0" destOrd="0" parTransId="{9C62A2FF-67AC-F047-B15C-53CB5BE8C428}" sibTransId="{C49E0C82-081C-2740-9C9E-C764BDFED0BC}"/>
    <dgm:cxn modelId="{3CF4BFE1-ADA1-CD4C-8A41-95650E4C0C2A}" srcId="{ABA84ECE-7731-4342-8DEE-09D7718EF4F2}" destId="{E2A4D31A-60E6-C74F-A717-5D613E708A4E}" srcOrd="0" destOrd="0" parTransId="{1E7460B7-60BF-874B-9F35-9A49569DE521}" sibTransId="{A7FA03C5-BA45-2146-8F5F-A5398830B5BC}"/>
    <dgm:cxn modelId="{2AF90AE5-AB1F-154D-927F-80D01C06DDF6}" type="presOf" srcId="{364550AE-5607-4545-8FC8-6667A9CD7F10}" destId="{C83113F0-C227-794A-8D84-E0015D3C0D47}" srcOrd="0" destOrd="0" presId="urn:microsoft.com/office/officeart/2005/8/layout/chevron2"/>
    <dgm:cxn modelId="{530F9BEB-528F-F547-977F-81AA85A8F474}" type="presOf" srcId="{EFB00F2E-26F9-0446-8321-5CA012E26BC7}" destId="{9F8BBE59-8193-2A4D-A05D-92042D9E06C0}" srcOrd="0" destOrd="0" presId="urn:microsoft.com/office/officeart/2005/8/layout/chevron2"/>
    <dgm:cxn modelId="{191DF1F3-14F1-5543-A4A0-C91C4C7E1F69}" srcId="{7C1A2E7D-F7BE-9F4B-AF85-1119A825A824}" destId="{A26C394C-E787-3F4F-A78A-01B67B57A647}" srcOrd="0" destOrd="0" parTransId="{86300A19-80A1-6C4A-84EA-A42D13CC46A7}" sibTransId="{E330E9C0-C373-2447-AA7B-D64EEEB5BC25}"/>
    <dgm:cxn modelId="{3C30E789-4D07-6945-80C7-956BC08CB29F}" type="presParOf" srcId="{C83113F0-C227-794A-8D84-E0015D3C0D47}" destId="{5B539C8E-D692-E847-A205-97CE586188E3}" srcOrd="0" destOrd="0" presId="urn:microsoft.com/office/officeart/2005/8/layout/chevron2"/>
    <dgm:cxn modelId="{558953A7-9352-204E-8D39-D3F0BF346446}" type="presParOf" srcId="{5B539C8E-D692-E847-A205-97CE586188E3}" destId="{BEE964F7-22F8-D541-AD61-9AD9FF0CF382}" srcOrd="0" destOrd="0" presId="urn:microsoft.com/office/officeart/2005/8/layout/chevron2"/>
    <dgm:cxn modelId="{C1B60BB8-F409-974A-8D08-BEE9A2C36B83}" type="presParOf" srcId="{5B539C8E-D692-E847-A205-97CE586188E3}" destId="{78D78FDB-FDD7-4B47-8FC4-D1B82910CB98}" srcOrd="1" destOrd="0" presId="urn:microsoft.com/office/officeart/2005/8/layout/chevron2"/>
    <dgm:cxn modelId="{A5024984-CE74-E243-980A-BD70FB4FB4C3}" type="presParOf" srcId="{C83113F0-C227-794A-8D84-E0015D3C0D47}" destId="{C0310C75-98BB-8D4A-8DBE-320C790A5ECE}" srcOrd="1" destOrd="0" presId="urn:microsoft.com/office/officeart/2005/8/layout/chevron2"/>
    <dgm:cxn modelId="{D3DE23ED-5FB5-964A-B42C-8C0AF069542C}" type="presParOf" srcId="{C83113F0-C227-794A-8D84-E0015D3C0D47}" destId="{8A279B27-036F-ED4E-9CE8-D74097931684}" srcOrd="2" destOrd="0" presId="urn:microsoft.com/office/officeart/2005/8/layout/chevron2"/>
    <dgm:cxn modelId="{087D507B-D9E5-6F46-8C28-1C51169C41B0}" type="presParOf" srcId="{8A279B27-036F-ED4E-9CE8-D74097931684}" destId="{E40C0B5E-BFD5-204B-B848-F977E57FCA8A}" srcOrd="0" destOrd="0" presId="urn:microsoft.com/office/officeart/2005/8/layout/chevron2"/>
    <dgm:cxn modelId="{CAC35B01-CA35-2D4C-8DAC-7886BA38B9DA}" type="presParOf" srcId="{8A279B27-036F-ED4E-9CE8-D74097931684}" destId="{7C123266-1B90-114C-B293-98CDF6BFE38C}" srcOrd="1" destOrd="0" presId="urn:microsoft.com/office/officeart/2005/8/layout/chevron2"/>
    <dgm:cxn modelId="{55AD7A63-FCDA-3D44-AAA5-4F13C18938A4}" type="presParOf" srcId="{C83113F0-C227-794A-8D84-E0015D3C0D47}" destId="{235C6A98-A77A-C143-8699-5ABBA2E81618}" srcOrd="3" destOrd="0" presId="urn:microsoft.com/office/officeart/2005/8/layout/chevron2"/>
    <dgm:cxn modelId="{A8BCCA6C-9ED0-DC4F-A262-AC76BC8CE603}" type="presParOf" srcId="{C83113F0-C227-794A-8D84-E0015D3C0D47}" destId="{0B22069D-126C-3346-B72C-882294A8D19E}" srcOrd="4" destOrd="0" presId="urn:microsoft.com/office/officeart/2005/8/layout/chevron2"/>
    <dgm:cxn modelId="{01A2ADBA-D094-714F-8772-2227BE31B8E6}" type="presParOf" srcId="{0B22069D-126C-3346-B72C-882294A8D19E}" destId="{9F8BBE59-8193-2A4D-A05D-92042D9E06C0}" srcOrd="0" destOrd="0" presId="urn:microsoft.com/office/officeart/2005/8/layout/chevron2"/>
    <dgm:cxn modelId="{659E20EC-2486-804E-B680-371D797AEF5C}" type="presParOf" srcId="{0B22069D-126C-3346-B72C-882294A8D19E}" destId="{E92D8765-2F7D-CE46-9E39-B9773003938A}" srcOrd="1" destOrd="0" presId="urn:microsoft.com/office/officeart/2005/8/layout/chevron2"/>
    <dgm:cxn modelId="{571C2882-0F61-1346-8A4F-5594C5BF74B0}" type="presParOf" srcId="{C83113F0-C227-794A-8D84-E0015D3C0D47}" destId="{6649BFB5-685B-7543-950A-89D801DC1A4A}" srcOrd="5" destOrd="0" presId="urn:microsoft.com/office/officeart/2005/8/layout/chevron2"/>
    <dgm:cxn modelId="{F16BDD19-A2FD-024B-BA4B-62FCFC4F6EC7}" type="presParOf" srcId="{C83113F0-C227-794A-8D84-E0015D3C0D47}" destId="{4E76F5F4-8EB5-534A-AC6A-8164200B11F4}" srcOrd="6" destOrd="0" presId="urn:microsoft.com/office/officeart/2005/8/layout/chevron2"/>
    <dgm:cxn modelId="{1CA13CF0-D19C-FD4A-872A-81F34130A018}" type="presParOf" srcId="{4E76F5F4-8EB5-534A-AC6A-8164200B11F4}" destId="{3ECD9277-BDB4-5E41-AFB2-6E3FB2E0CFED}" srcOrd="0" destOrd="0" presId="urn:microsoft.com/office/officeart/2005/8/layout/chevron2"/>
    <dgm:cxn modelId="{F9A87D99-DB3B-9C4C-A2C5-4C89570D45E0}" type="presParOf" srcId="{4E76F5F4-8EB5-534A-AC6A-8164200B11F4}" destId="{E46DE474-4901-114A-94B0-3E7B3EB07318}" srcOrd="1" destOrd="0" presId="urn:microsoft.com/office/officeart/2005/8/layout/chevron2"/>
    <dgm:cxn modelId="{9489C859-9578-C042-8B93-B3BCEF619AB9}" type="presParOf" srcId="{C83113F0-C227-794A-8D84-E0015D3C0D47}" destId="{549A87E6-98F8-F74E-AE46-9A405DA3E554}" srcOrd="7" destOrd="0" presId="urn:microsoft.com/office/officeart/2005/8/layout/chevron2"/>
    <dgm:cxn modelId="{AB645D6A-8B1C-0349-94D4-E2D4B4012D0D}" type="presParOf" srcId="{C83113F0-C227-794A-8D84-E0015D3C0D47}" destId="{1CBD2F69-2C86-2242-93F1-E63A145AAC3D}" srcOrd="8" destOrd="0" presId="urn:microsoft.com/office/officeart/2005/8/layout/chevron2"/>
    <dgm:cxn modelId="{BA110C77-6378-C748-A02D-472561121B32}" type="presParOf" srcId="{1CBD2F69-2C86-2242-93F1-E63A145AAC3D}" destId="{3E9DE18C-4F6D-9D41-B15F-D6DF5A548A86}" srcOrd="0" destOrd="0" presId="urn:microsoft.com/office/officeart/2005/8/layout/chevron2"/>
    <dgm:cxn modelId="{91A8C5D1-4B6A-BB46-92DB-FEEE864F9A8B}" type="presParOf" srcId="{1CBD2F69-2C86-2242-93F1-E63A145AAC3D}" destId="{EDED6727-9080-CD4D-9AD8-AF099729CA3C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E964F7-22F8-D541-AD61-9AD9FF0CF382}">
      <dsp:nvSpPr>
        <dsp:cNvPr id="0" name=""/>
        <dsp:cNvSpPr/>
      </dsp:nvSpPr>
      <dsp:spPr>
        <a:xfrm rot="5400000">
          <a:off x="-176530" y="185036"/>
          <a:ext cx="1176872" cy="82381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Problem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Statement</a:t>
          </a:r>
        </a:p>
      </dsp:txBody>
      <dsp:txXfrm rot="-5400000">
        <a:off x="1" y="420410"/>
        <a:ext cx="823810" cy="353062"/>
      </dsp:txXfrm>
    </dsp:sp>
    <dsp:sp modelId="{78D78FDB-FDD7-4B47-8FC4-D1B82910CB98}">
      <dsp:nvSpPr>
        <dsp:cNvPr id="0" name=""/>
        <dsp:cNvSpPr/>
      </dsp:nvSpPr>
      <dsp:spPr>
        <a:xfrm rot="5400000">
          <a:off x="4241300" y="-3417489"/>
          <a:ext cx="765369" cy="760034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Symbol" pitchFamily="2" charset="2"/>
            <a:buChar char=""/>
          </a:pPr>
          <a:r>
            <a:rPr lang="en-US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Implementing heuristic learning to solve a given instance Rubik’s cube problem.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Symbol" pitchFamily="2" charset="2"/>
            <a:buChar char=""/>
          </a:pPr>
          <a:r>
            <a:rPr lang="en-US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Minimal number of prediction of moves to solve a given instance Rubik’s cube.</a:t>
          </a:r>
          <a:endParaRPr lang="en-MY" sz="16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-5400000">
        <a:off x="823810" y="37363"/>
        <a:ext cx="7562987" cy="690645"/>
      </dsp:txXfrm>
    </dsp:sp>
    <dsp:sp modelId="{E40C0B5E-BFD5-204B-B848-F977E57FCA8A}">
      <dsp:nvSpPr>
        <dsp:cNvPr id="0" name=""/>
        <dsp:cNvSpPr/>
      </dsp:nvSpPr>
      <dsp:spPr>
        <a:xfrm rot="5400000">
          <a:off x="-176530" y="1335790"/>
          <a:ext cx="1176872" cy="82381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Objective</a:t>
          </a:r>
        </a:p>
      </dsp:txBody>
      <dsp:txXfrm rot="-5400000">
        <a:off x="1" y="1571164"/>
        <a:ext cx="823810" cy="353062"/>
      </dsp:txXfrm>
    </dsp:sp>
    <dsp:sp modelId="{7C123266-1B90-114C-B293-98CDF6BFE38C}">
      <dsp:nvSpPr>
        <dsp:cNvPr id="0" name=""/>
        <dsp:cNvSpPr/>
      </dsp:nvSpPr>
      <dsp:spPr>
        <a:xfrm rot="5400000">
          <a:off x="4153691" y="-2258431"/>
          <a:ext cx="940588" cy="760034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Symbol" pitchFamily="2" charset="2"/>
            <a:buChar char=""/>
          </a:pPr>
          <a:r>
            <a:rPr lang="en-US" sz="1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To automatically solve a given instance Rubik’s cube problem using Heuristic Learning.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Symbol" pitchFamily="2" charset="2"/>
            <a:buChar char=""/>
          </a:pPr>
          <a:r>
            <a:rPr lang="en-US" sz="1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Train neural network to predict a min no. of moves required to solve a given case of Rubik’s cube. </a:t>
          </a:r>
          <a:endParaRPr lang="en-MY" sz="14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Symbol" pitchFamily="2" charset="2"/>
            <a:buChar char=""/>
          </a:pPr>
          <a:r>
            <a:rPr lang="en-US" sz="1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Trained neural network as a heuristic distance estimator with a standard forward-search algorithm and compare the results with other heuristics. </a:t>
          </a:r>
          <a:endParaRPr lang="en-MY" sz="14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-5400000">
        <a:off x="823811" y="1117365"/>
        <a:ext cx="7554433" cy="848756"/>
      </dsp:txXfrm>
    </dsp:sp>
    <dsp:sp modelId="{9F8BBE59-8193-2A4D-A05D-92042D9E06C0}">
      <dsp:nvSpPr>
        <dsp:cNvPr id="0" name=""/>
        <dsp:cNvSpPr/>
      </dsp:nvSpPr>
      <dsp:spPr>
        <a:xfrm rot="5400000">
          <a:off x="-176530" y="2398733"/>
          <a:ext cx="1176872" cy="82381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Research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Question</a:t>
          </a:r>
        </a:p>
      </dsp:txBody>
      <dsp:txXfrm rot="-5400000">
        <a:off x="1" y="2634107"/>
        <a:ext cx="823810" cy="353062"/>
      </dsp:txXfrm>
    </dsp:sp>
    <dsp:sp modelId="{E92D8765-2F7D-CE46-9E39-B9773003938A}">
      <dsp:nvSpPr>
        <dsp:cNvPr id="0" name=""/>
        <dsp:cNvSpPr/>
      </dsp:nvSpPr>
      <dsp:spPr>
        <a:xfrm rot="5400000">
          <a:off x="4241501" y="-1195488"/>
          <a:ext cx="764967" cy="760034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Symbol" pitchFamily="2" charset="2"/>
            <a:buChar char=""/>
          </a:pPr>
          <a:r>
            <a:rPr lang="en-US" sz="1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This research and experiment will show that the neural network, heuristic learning approach is competitive with state-of-the-art and might be the best choice in some use-case scenarios.</a:t>
          </a:r>
        </a:p>
      </dsp:txBody>
      <dsp:txXfrm rot="-5400000">
        <a:off x="823811" y="2259545"/>
        <a:ext cx="7563006" cy="690281"/>
      </dsp:txXfrm>
    </dsp:sp>
    <dsp:sp modelId="{3ECD9277-BDB4-5E41-AFB2-6E3FB2E0CFED}">
      <dsp:nvSpPr>
        <dsp:cNvPr id="0" name=""/>
        <dsp:cNvSpPr/>
      </dsp:nvSpPr>
      <dsp:spPr>
        <a:xfrm rot="5400000">
          <a:off x="-176530" y="3461676"/>
          <a:ext cx="1176872" cy="82381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Research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Delivery</a:t>
          </a:r>
        </a:p>
      </dsp:txBody>
      <dsp:txXfrm rot="-5400000">
        <a:off x="1" y="3697050"/>
        <a:ext cx="823810" cy="353062"/>
      </dsp:txXfrm>
    </dsp:sp>
    <dsp:sp modelId="{E46DE474-4901-114A-94B0-3E7B3EB07318}">
      <dsp:nvSpPr>
        <dsp:cNvPr id="0" name=""/>
        <dsp:cNvSpPr/>
      </dsp:nvSpPr>
      <dsp:spPr>
        <a:xfrm rot="5400000">
          <a:off x="4241501" y="-132545"/>
          <a:ext cx="764967" cy="760034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To prove this research and experiment of neural network using heuristic learning is the best choice in some use-case scenarios to solve Rubik’s Cube.</a:t>
          </a:r>
          <a:endParaRPr lang="en-US" sz="14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-5400000">
        <a:off x="823811" y="3322488"/>
        <a:ext cx="7563006" cy="690281"/>
      </dsp:txXfrm>
    </dsp:sp>
    <dsp:sp modelId="{3E9DE18C-4F6D-9D41-B15F-D6DF5A548A86}">
      <dsp:nvSpPr>
        <dsp:cNvPr id="0" name=""/>
        <dsp:cNvSpPr/>
      </dsp:nvSpPr>
      <dsp:spPr>
        <a:xfrm rot="5400000">
          <a:off x="-176530" y="4524619"/>
          <a:ext cx="1176872" cy="82381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Research Significant</a:t>
          </a:r>
        </a:p>
      </dsp:txBody>
      <dsp:txXfrm rot="-5400000">
        <a:off x="1" y="4759993"/>
        <a:ext cx="823810" cy="353062"/>
      </dsp:txXfrm>
    </dsp:sp>
    <dsp:sp modelId="{EDED6727-9080-CD4D-9AD8-AF099729CA3C}">
      <dsp:nvSpPr>
        <dsp:cNvPr id="0" name=""/>
        <dsp:cNvSpPr/>
      </dsp:nvSpPr>
      <dsp:spPr>
        <a:xfrm rot="5400000">
          <a:off x="4241501" y="930397"/>
          <a:ext cx="764967" cy="760034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Train a neural network to predict a minimal number of moves required to solve a given example of Rubik's cube. At that point utilize the trained system as a heuristic distance estimator with a standard forward-search algorithm and compare the results with other heuristics.</a:t>
          </a:r>
        </a:p>
      </dsp:txBody>
      <dsp:txXfrm rot="-5400000">
        <a:off x="823811" y="4385431"/>
        <a:ext cx="7563006" cy="69028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7B935B-FF8F-9747-BFE5-3CCBA13B1D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DB28C56-7867-4B42-AD4A-BB5AD139A5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7738BE-A00B-0247-9E32-5213D0AFBE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06417-DD70-4945-9C67-63D5CFDC8965}" type="datetimeFigureOut">
              <a:rPr lang="en-US" smtClean="0"/>
              <a:t>5/2/18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D9C747-DDEC-6347-AD37-8FF78059A0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B3CE4A-D4AC-FB49-B591-95A9916205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19A3F-6081-C848-940D-4A65CA9E65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080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44B418-196F-1B45-9FF2-9B353E9800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86B038-B305-3A4B-A45E-396CD04667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270B17-9573-7D4A-AC40-2D0BED6E43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06417-DD70-4945-9C67-63D5CFDC8965}" type="datetimeFigureOut">
              <a:rPr lang="en-US" smtClean="0"/>
              <a:t>5/2/18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3F2651-3D2C-8941-B940-927911BCD5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AA233E-5238-2343-A0A9-3932BE0B9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19A3F-6081-C848-940D-4A65CA9E65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47613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F3CD480-ECCB-7048-AB23-394585B12A3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EC14DF4-9721-8E47-B8EE-2E95B9E3BF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684A6C-D2F2-224F-B1E5-AD1F8FCC5C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06417-DD70-4945-9C67-63D5CFDC8965}" type="datetimeFigureOut">
              <a:rPr lang="en-US" smtClean="0"/>
              <a:t>5/2/18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67A616-896B-F34D-A2C0-7F00CD998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ABF05C-2CBE-EA43-A6C0-43C520CA62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19A3F-6081-C848-940D-4A65CA9E65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8296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B1292-098A-024D-A621-C4F17EFB63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0E2F13-CE41-F249-B255-9D7D3416B2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089489-5012-3649-AEFE-1E54867BD1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06417-DD70-4945-9C67-63D5CFDC8965}" type="datetimeFigureOut">
              <a:rPr lang="en-US" smtClean="0"/>
              <a:t>5/2/18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B25F7E-5ED4-3940-8DEE-D9421530C0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775D26-9E96-2F47-8E5F-D4CFF0FFAA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19A3F-6081-C848-940D-4A65CA9E65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5736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A3659-0B60-1C45-8102-931E869675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2BC13C-174A-E140-9A9A-221611814C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3E925E-487C-FE4E-9F7E-6D9DDDB6A4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06417-DD70-4945-9C67-63D5CFDC8965}" type="datetimeFigureOut">
              <a:rPr lang="en-US" smtClean="0"/>
              <a:t>5/2/18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A8AF6E-7816-494C-8201-CD4D60F1D2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B0F3AF-C1E4-A842-ADF0-4B77FE1D4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19A3F-6081-C848-940D-4A65CA9E65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6132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00D0C-8EF8-7D40-BD73-3D47875E2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00AE7F-0E15-D249-933C-7705D5C0A4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F8950B-F935-0540-A384-471DBC04B4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570E47-5DAB-4043-91BD-6B93A73B3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06417-DD70-4945-9C67-63D5CFDC8965}" type="datetimeFigureOut">
              <a:rPr lang="en-US" smtClean="0"/>
              <a:t>5/2/18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DCDAA3-F6CD-4443-809C-8467DC885D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C96833-BDA8-4A49-99B1-CD49F3F8B9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19A3F-6081-C848-940D-4A65CA9E65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0898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48EF4-A58C-DA4A-AD4B-9522D3B53B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881C53-7F83-974C-B326-D9DA02867F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C32015-4B03-A24B-99AA-521D2017BB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B2C0886-D73E-4641-ABF0-EF5AD0BCE80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41E5AB-7D22-394F-B0F0-B3DEC3B0015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ED9EE02-92B2-CC47-A3B7-27A1B58DD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06417-DD70-4945-9C67-63D5CFDC8965}" type="datetimeFigureOut">
              <a:rPr lang="en-US" smtClean="0"/>
              <a:t>5/2/18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F7F9973-67DE-364A-AFB1-D4375A5676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FF67EA8-90F6-6C4D-8F00-B9ED1B3DFC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19A3F-6081-C848-940D-4A65CA9E65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4780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19CD57-1703-9F48-91EA-8FADA3DD6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6B8DB1D-0AC2-9141-98ED-4BF6187D46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06417-DD70-4945-9C67-63D5CFDC8965}" type="datetimeFigureOut">
              <a:rPr lang="en-US" smtClean="0"/>
              <a:t>5/2/18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10AF67-B2C2-BD49-AB98-708019906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06798B-DAAC-EF45-B8A4-AFCF49FFE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19A3F-6081-C848-940D-4A65CA9E65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7336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9166A2F-F785-F047-AA25-A74EBBCA44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06417-DD70-4945-9C67-63D5CFDC8965}" type="datetimeFigureOut">
              <a:rPr lang="en-US" smtClean="0"/>
              <a:t>5/2/18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D85B41-AF80-8144-BBAC-FA1AE125C9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8B4882-486F-5441-979B-BC5F63A67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19A3F-6081-C848-940D-4A65CA9E65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3541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3E8AB-50A0-DC46-A462-F59F83FCFD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08A6A7-5E82-4F49-8072-C0F87A6212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4DFB96-D229-BF41-A91A-926247D857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A6353F-64A1-5E47-B418-853C0F48B4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06417-DD70-4945-9C67-63D5CFDC8965}" type="datetimeFigureOut">
              <a:rPr lang="en-US" smtClean="0"/>
              <a:t>5/2/18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042B08-148D-9545-8A4F-DA2F9E0F64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7F5FC9-5DCC-A84E-B735-CB889AE990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19A3F-6081-C848-940D-4A65CA9E65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4647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685A6C-1537-A448-B76A-09DC7FAA43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987F2C0-6B7D-6040-86DB-994FBB04526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D0A6D4-37C3-AB45-AA41-2B43D75EA1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AADDA3-97F6-A74D-B70A-0F4FC26AB8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06417-DD70-4945-9C67-63D5CFDC8965}" type="datetimeFigureOut">
              <a:rPr lang="en-US" smtClean="0"/>
              <a:t>5/2/18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34C33C-3053-FA43-8DB2-7D8087725A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0B5588-5314-1743-B858-218AA55935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19A3F-6081-C848-940D-4A65CA9E65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1399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C6B932A-B31B-5849-B800-53B73CF2A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94533B-D581-054F-8906-257FE210CD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C04454-9657-4948-BDA9-B330BEC9C4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806417-DD70-4945-9C67-63D5CFDC8965}" type="datetimeFigureOut">
              <a:rPr lang="en-US" smtClean="0"/>
              <a:t>5/2/18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57870F-4F1F-8548-BB07-ADE62D6F98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8715D7-031D-5D4E-AB73-17D4AFEF11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A19A3F-6081-C848-940D-4A65CA9E65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813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jpg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4.tiff"/><Relationship Id="rId7" Type="http://schemas.openxmlformats.org/officeDocument/2006/relationships/diagramQuickStyle" Target="../diagrams/quickStyle1.xml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7.tiff"/><Relationship Id="rId9" Type="http://schemas.microsoft.com/office/2007/relationships/diagramDrawing" Target="../diagrams/drawing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02640CF-F3D3-0C45-A90A-EC56B3CD04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1514" y="6210795"/>
            <a:ext cx="2102662" cy="52845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94AE362-35F6-F843-AB60-CEED6AB2B885}"/>
              </a:ext>
            </a:extLst>
          </p:cNvPr>
          <p:cNvSpPr txBox="1"/>
          <p:nvPr/>
        </p:nvSpPr>
        <p:spPr>
          <a:xfrm>
            <a:off x="3053144" y="4976614"/>
            <a:ext cx="682206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Candidate Name </a:t>
            </a:r>
            <a:r>
              <a:rPr lang="en-US" sz="2000" dirty="0"/>
              <a:t>: Gunasegarran Magadevan</a:t>
            </a:r>
          </a:p>
          <a:p>
            <a:r>
              <a:rPr lang="en-US" sz="2000" b="1" dirty="0"/>
              <a:t>Matrix Number</a:t>
            </a:r>
            <a:r>
              <a:rPr lang="en-US" sz="2000" dirty="0"/>
              <a:t>   : WQD170002</a:t>
            </a:r>
          </a:p>
          <a:p>
            <a:r>
              <a:rPr lang="en-US" sz="2000" b="1" dirty="0"/>
              <a:t>Title</a:t>
            </a:r>
            <a:r>
              <a:rPr lang="en-US" sz="2000" dirty="0"/>
              <a:t> 	                : Neural Rubik’s – Solving Rubik’s Cube</a:t>
            </a:r>
          </a:p>
          <a:p>
            <a:r>
              <a:rPr lang="en-US" sz="2000" dirty="0"/>
              <a:t>		   Using Neural Network (Heuristic Learning)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B6EB0FF-89FC-9F4B-B62A-0CC94F2C88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3042" y="142875"/>
            <a:ext cx="6922264" cy="471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2447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08A7C9B-A7C2-6544-874E-B3F541FEBED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02640CF-F3D3-0C45-A90A-EC56B3CD04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1514" y="6210795"/>
            <a:ext cx="2102662" cy="52845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C76C3A9-D800-4246-8EE1-3EDAC42ED904}"/>
              </a:ext>
            </a:extLst>
          </p:cNvPr>
          <p:cNvSpPr txBox="1"/>
          <p:nvPr/>
        </p:nvSpPr>
        <p:spPr>
          <a:xfrm>
            <a:off x="1791196" y="3343350"/>
            <a:ext cx="72804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halkduster" panose="03050602040202020205" pitchFamily="66" charset="77"/>
              </a:rPr>
              <a:t>CHAPTER 2 : LITERATURE REVIEW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4DDE7C-C289-6845-BFDA-30EE01AEBAFF}"/>
              </a:ext>
            </a:extLst>
          </p:cNvPr>
          <p:cNvSpPr txBox="1"/>
          <p:nvPr/>
        </p:nvSpPr>
        <p:spPr>
          <a:xfrm>
            <a:off x="1791196" y="2408328"/>
            <a:ext cx="59864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halkduster" panose="03050602040202020205" pitchFamily="66" charset="77"/>
              </a:rPr>
              <a:t>CHAPTER 1 : INTRODUCTION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EBDF98-8B0F-864F-A12D-5806CC2BE207}"/>
              </a:ext>
            </a:extLst>
          </p:cNvPr>
          <p:cNvSpPr txBox="1"/>
          <p:nvPr/>
        </p:nvSpPr>
        <p:spPr>
          <a:xfrm>
            <a:off x="1791196" y="4230783"/>
            <a:ext cx="81865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halkduster" panose="03050602040202020205" pitchFamily="66" charset="77"/>
              </a:rPr>
              <a:t>CHAPTER 3 : RESEARCH METHODOLOGY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2ABB005-98B8-E44B-869E-7E8E640E51AE}"/>
              </a:ext>
            </a:extLst>
          </p:cNvPr>
          <p:cNvSpPr txBox="1"/>
          <p:nvPr/>
        </p:nvSpPr>
        <p:spPr>
          <a:xfrm>
            <a:off x="1791196" y="5161363"/>
            <a:ext cx="27991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halkduster" panose="03050602040202020205" pitchFamily="66" charset="77"/>
              </a:rPr>
              <a:t>REFERENCES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8BD5535-0F51-6B4F-803A-FC6F7B2BC5CE}"/>
              </a:ext>
            </a:extLst>
          </p:cNvPr>
          <p:cNvSpPr txBox="1"/>
          <p:nvPr/>
        </p:nvSpPr>
        <p:spPr>
          <a:xfrm>
            <a:off x="1791196" y="5940693"/>
            <a:ext cx="45694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halkduster" panose="03050602040202020205" pitchFamily="66" charset="77"/>
              </a:rPr>
              <a:t>QUESTIONS &amp; ANSWER</a:t>
            </a:r>
          </a:p>
        </p:txBody>
      </p:sp>
    </p:spTree>
    <p:extLst>
      <p:ext uri="{BB962C8B-B14F-4D97-AF65-F5344CB8AC3E}">
        <p14:creationId xmlns:p14="http://schemas.microsoft.com/office/powerpoint/2010/main" val="30016778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02640CF-F3D3-0C45-A90A-EC56B3CD04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1514" y="6210795"/>
            <a:ext cx="2102662" cy="52845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3D4FBA9-5F6D-2546-B271-6ED18C5FBB1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0" y="0"/>
            <a:ext cx="2590800" cy="27432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6805EF-8C4E-7F41-BFAF-169016B384E7}"/>
              </a:ext>
            </a:extLst>
          </p:cNvPr>
          <p:cNvSpPr txBox="1"/>
          <p:nvPr/>
        </p:nvSpPr>
        <p:spPr>
          <a:xfrm>
            <a:off x="2590800" y="261626"/>
            <a:ext cx="61005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dirty="0">
                <a:solidFill>
                  <a:schemeClr val="tx1">
                    <a:lumMod val="65000"/>
                    <a:lumOff val="35000"/>
                  </a:schemeClr>
                </a:solidFill>
                <a:latin typeface="Chalkduster" panose="03050602040202020205" pitchFamily="66" charset="77"/>
              </a:rPr>
              <a:t>INTRODUCTION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3612491-3FCA-B542-B1BA-C3514B94D5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8350" y="729711"/>
            <a:ext cx="2415339" cy="289840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EC8FC6E-79A1-3245-A247-E42F0C65F3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89" y="4281489"/>
            <a:ext cx="2576511" cy="257651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F0C9BAF-F74E-2B4E-8305-805483A383C9}"/>
              </a:ext>
            </a:extLst>
          </p:cNvPr>
          <p:cNvSpPr txBox="1"/>
          <p:nvPr/>
        </p:nvSpPr>
        <p:spPr>
          <a:xfrm>
            <a:off x="2780116" y="4733467"/>
            <a:ext cx="6981398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Rubik’s Cube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a 3D mechanical puzzle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puzzle consists of 26 unique miniature cubes, also called </a:t>
            </a:r>
            <a:r>
              <a:rPr lang="hr-H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cubies</a:t>
            </a:r>
            <a:r>
              <a:rPr lang="hr-H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fontAlgn="auto">
              <a:spcAft>
                <a:spcPts val="0"/>
              </a:spcAft>
              <a:defRPr/>
            </a:pPr>
            <a:r>
              <a:rPr lang="hr-HR" b="1" dirty="0">
                <a:latin typeface="Times New Roman" panose="02020603050405020304" pitchFamily="18" charset="0"/>
                <a:cs typeface="Times New Roman" pitchFamily="18" charset="0"/>
              </a:rPr>
              <a:t>Permutations:</a:t>
            </a:r>
          </a:p>
          <a:p>
            <a:pPr marL="285750" indent="-285750" fontAlgn="auto">
              <a:spcAft>
                <a:spcPts val="0"/>
              </a:spcAft>
              <a:buFont typeface="Wingdings" pitchFamily="2" charset="2"/>
              <a:buChar char="v"/>
              <a:defRPr/>
            </a:pPr>
            <a:r>
              <a:rPr lang="en-US" dirty="0">
                <a:latin typeface="Times New Roman" panose="02020603050405020304" pitchFamily="18" charset="0"/>
                <a:cs typeface="Times New Roman" pitchFamily="18" charset="0"/>
              </a:rPr>
              <a:t>The original (</a:t>
            </a:r>
            <a:r>
              <a:rPr lang="en-US" b="1" dirty="0">
                <a:latin typeface="Times New Roman" panose="02020603050405020304" pitchFamily="18" charset="0"/>
                <a:cs typeface="Times New Roman" pitchFamily="18" charset="0"/>
              </a:rPr>
              <a:t>3×3×3</a:t>
            </a:r>
            <a:r>
              <a:rPr lang="en-US" dirty="0">
                <a:latin typeface="Times New Roman" panose="02020603050405020304" pitchFamily="18" charset="0"/>
                <a:cs typeface="Times New Roman" pitchFamily="18" charset="0"/>
              </a:rPr>
              <a:t>) Rubik's Cube has 8 corners and</a:t>
            </a:r>
            <a:r>
              <a:rPr lang="hr-HR" dirty="0">
                <a:latin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itchFamily="18" charset="0"/>
              </a:rPr>
              <a:t>12 edges</a:t>
            </a:r>
            <a:r>
              <a:rPr lang="hr-HR" dirty="0">
                <a:latin typeface="Times New Roman" panose="02020603050405020304" pitchFamily="18" charset="0"/>
                <a:cs typeface="Times New Roman" pitchFamily="18" charset="0"/>
              </a:rPr>
              <a:t>. </a:t>
            </a:r>
          </a:p>
          <a:p>
            <a:pPr marL="285750" indent="-285750" fontAlgn="auto">
              <a:spcAft>
                <a:spcPts val="0"/>
              </a:spcAft>
              <a:buFont typeface="Wingdings" pitchFamily="2" charset="2"/>
              <a:buChar char="v"/>
              <a:defRPr/>
            </a:pPr>
            <a:r>
              <a:rPr lang="en-US" dirty="0">
                <a:latin typeface="Times New Roman" panose="02020603050405020304" pitchFamily="18" charset="0"/>
                <a:cs typeface="Times New Roman" pitchFamily="18" charset="0"/>
              </a:rPr>
              <a:t>There are </a:t>
            </a:r>
            <a:r>
              <a:rPr lang="hr-HR" dirty="0">
                <a:latin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hr-HR" b="1" dirty="0">
                <a:latin typeface="Times New Roman" panose="02020603050405020304" pitchFamily="18" charset="0"/>
                <a:cs typeface="Times New Roman" pitchFamily="18" charset="0"/>
              </a:rPr>
              <a:t>8!</a:t>
            </a:r>
            <a:r>
              <a:rPr lang="hr-HR" dirty="0">
                <a:latin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itchFamily="18" charset="0"/>
              </a:rPr>
              <a:t>ways to arrange the corner cubes.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210333A-24EF-B848-933C-9D5167B17E49}"/>
              </a:ext>
            </a:extLst>
          </p:cNvPr>
          <p:cNvSpPr txBox="1"/>
          <p:nvPr/>
        </p:nvSpPr>
        <p:spPr>
          <a:xfrm>
            <a:off x="2889045" y="1450126"/>
            <a:ext cx="6981398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MY" sz="2000" b="1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Heuristic learning</a:t>
            </a:r>
            <a:r>
              <a:rPr lang="en-MY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MY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involving or serving as an aid to learning, discovery, or problem-solving by experimental methods.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MY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using trial-and-error which can speed up the process of finding a satisfactory solution.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MY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”I have not failed 1000 times, but I have discovered 1000 ways how not to invent the light bulb” - </a:t>
            </a:r>
            <a:r>
              <a:rPr lang="en-MY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Thomas Edison</a:t>
            </a:r>
            <a:endParaRPr lang="en-MY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24747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02640CF-F3D3-0C45-A90A-EC56B3CD04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1514" y="6210795"/>
            <a:ext cx="2102662" cy="52845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3D4FBA9-5F6D-2546-B271-6ED18C5FBB1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0" y="0"/>
            <a:ext cx="2590800" cy="27432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6805EF-8C4E-7F41-BFAF-169016B384E7}"/>
              </a:ext>
            </a:extLst>
          </p:cNvPr>
          <p:cNvSpPr txBox="1"/>
          <p:nvPr/>
        </p:nvSpPr>
        <p:spPr>
          <a:xfrm>
            <a:off x="2590800" y="261626"/>
            <a:ext cx="61005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dirty="0">
                <a:solidFill>
                  <a:schemeClr val="tx1">
                    <a:lumMod val="65000"/>
                    <a:lumOff val="35000"/>
                  </a:schemeClr>
                </a:solidFill>
                <a:latin typeface="Chalkduster" panose="03050602040202020205" pitchFamily="66" charset="77"/>
              </a:rPr>
              <a:t>INTRODUCTION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5E7A6C9-B01C-034B-9FA5-CD66172421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29880" y="57148"/>
            <a:ext cx="1757705" cy="1321685"/>
          </a:xfrm>
          <a:prstGeom prst="rect">
            <a:avLst/>
          </a:prstGeom>
        </p:spPr>
      </p:pic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6C47A1ED-C3DD-9046-B883-E33B48BD1EC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0230259"/>
              </p:ext>
            </p:extLst>
          </p:nvPr>
        </p:nvGraphicFramePr>
        <p:xfrm>
          <a:off x="2320040" y="1038783"/>
          <a:ext cx="8424160" cy="55334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39802559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C148AA3-6B34-3240-A8B3-839687D8E6B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2590800" cy="28575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9BDD0C3-E173-AB4A-862E-F914EA4988F4}"/>
              </a:ext>
            </a:extLst>
          </p:cNvPr>
          <p:cNvSpPr txBox="1"/>
          <p:nvPr/>
        </p:nvSpPr>
        <p:spPr>
          <a:xfrm>
            <a:off x="2590800" y="321002"/>
            <a:ext cx="768704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Chalkduster" panose="03050602040202020205" pitchFamily="66" charset="77"/>
              </a:rPr>
              <a:t>LITERATURE REVIEW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5966DBE7-E840-1841-99E6-EE02FD8AD9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2971616"/>
              </p:ext>
            </p:extLst>
          </p:nvPr>
        </p:nvGraphicFramePr>
        <p:xfrm>
          <a:off x="2357439" y="1128708"/>
          <a:ext cx="9506737" cy="4681662"/>
        </p:xfrm>
        <a:graphic>
          <a:graphicData uri="http://schemas.openxmlformats.org/drawingml/2006/table">
            <a:tbl>
              <a:tblPr firstRow="1" firstCol="1" bandRow="1">
                <a:tableStyleId>{327F97BB-C833-4FB7-BDE5-3F7075034690}</a:tableStyleId>
              </a:tblPr>
              <a:tblGrid>
                <a:gridCol w="856588">
                  <a:extLst>
                    <a:ext uri="{9D8B030D-6E8A-4147-A177-3AD203B41FA5}">
                      <a16:colId xmlns:a16="http://schemas.microsoft.com/office/drawing/2014/main" val="3557752731"/>
                    </a:ext>
                  </a:extLst>
                </a:gridCol>
                <a:gridCol w="1685094">
                  <a:extLst>
                    <a:ext uri="{9D8B030D-6E8A-4147-A177-3AD203B41FA5}">
                      <a16:colId xmlns:a16="http://schemas.microsoft.com/office/drawing/2014/main" val="3509836458"/>
                    </a:ext>
                  </a:extLst>
                </a:gridCol>
                <a:gridCol w="1825519">
                  <a:extLst>
                    <a:ext uri="{9D8B030D-6E8A-4147-A177-3AD203B41FA5}">
                      <a16:colId xmlns:a16="http://schemas.microsoft.com/office/drawing/2014/main" val="3596934770"/>
                    </a:ext>
                  </a:extLst>
                </a:gridCol>
                <a:gridCol w="2601472">
                  <a:extLst>
                    <a:ext uri="{9D8B030D-6E8A-4147-A177-3AD203B41FA5}">
                      <a16:colId xmlns:a16="http://schemas.microsoft.com/office/drawing/2014/main" val="2659181934"/>
                    </a:ext>
                  </a:extLst>
                </a:gridCol>
                <a:gridCol w="2538064">
                  <a:extLst>
                    <a:ext uri="{9D8B030D-6E8A-4147-A177-3AD203B41FA5}">
                      <a16:colId xmlns:a16="http://schemas.microsoft.com/office/drawing/2014/main" val="1179605826"/>
                    </a:ext>
                  </a:extLst>
                </a:gridCol>
              </a:tblGrid>
              <a:tr h="284737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Learnings</a:t>
                      </a:r>
                      <a:endParaRPr lang="en-MY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384" marR="4138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Pattern Database</a:t>
                      </a:r>
                      <a:endParaRPr lang="en-MY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384" marR="4138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Baseline</a:t>
                      </a:r>
                      <a:endParaRPr lang="en-MY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384" marR="4138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Boosting</a:t>
                      </a:r>
                      <a:endParaRPr lang="en-MY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384" marR="4138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effectLst/>
                        </a:rPr>
                        <a:t>Heuristic</a:t>
                      </a:r>
                      <a:endParaRPr lang="en-MY" sz="14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384" marR="41384" marT="0" marB="0"/>
                </a:tc>
                <a:extLst>
                  <a:ext uri="{0D108BD9-81ED-4DB2-BD59-A6C34878D82A}">
                    <a16:rowId xmlns:a16="http://schemas.microsoft.com/office/drawing/2014/main" val="3141000441"/>
                  </a:ext>
                </a:extLst>
              </a:tr>
              <a:tr h="4315838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Difference</a:t>
                      </a:r>
                      <a:endParaRPr lang="en-MY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384" marR="41384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</a:rPr>
                        <a:t>A pattern is the partial specification of a permutation (or state); that is, the tiles occupying certain locations are unspecified.</a:t>
                      </a:r>
                      <a:endParaRPr lang="en-MY" sz="14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384" marR="41384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MY" sz="1400" b="1" dirty="0">
                          <a:effectLst/>
                        </a:rPr>
                        <a:t>A baseline prediction algorithm provides a set of predictions that you can evaluate as you would any predictions for the problem.</a:t>
                      </a:r>
                    </a:p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</a:rPr>
                        <a:t> </a:t>
                      </a:r>
                      <a:endParaRPr lang="en-MY" sz="14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384" marR="41384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</a:rPr>
                        <a:t>Boosting is a general method for enhancing the performance of a learning algorithm. It is a method for finding an exceptionally precise classifier on the preparation set, by joining "weak hypotheses”, every one of which needs just to be decently exact on the preparation set.</a:t>
                      </a:r>
                      <a:endParaRPr lang="en-MY" sz="14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384" marR="41384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effectLst/>
                        </a:rPr>
                        <a:t>A heuristic is a general dependable guideline, normally created through understanding, that is joined into basic leadership process keeping in mind the end goal to tackle an issue. Numerous chart look calculations, for example, A∗, utilize heuristic-based pursuit.</a:t>
                      </a:r>
                      <a:endParaRPr lang="en-MY" sz="14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384" marR="41384" marT="0" marB="0"/>
                </a:tc>
                <a:extLst>
                  <a:ext uri="{0D108BD9-81ED-4DB2-BD59-A6C34878D82A}">
                    <a16:rowId xmlns:a16="http://schemas.microsoft.com/office/drawing/2014/main" val="3368242842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302640CF-F3D3-0C45-A90A-EC56B3CD04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1514" y="6210795"/>
            <a:ext cx="2102662" cy="52845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BA28916-9E3A-0543-A586-15E0672C112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866" r="9704"/>
          <a:stretch/>
        </p:blipFill>
        <p:spPr>
          <a:xfrm>
            <a:off x="11215615" y="871537"/>
            <a:ext cx="976385" cy="841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0739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02640CF-F3D3-0C45-A90A-EC56B3CD04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1514" y="6210795"/>
            <a:ext cx="2102662" cy="52845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B161558-B53F-DD4E-9D7D-8ACE4559936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0" y="0"/>
            <a:ext cx="2540000" cy="27432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476805EF-8C4E-7F41-BFAF-169016B384E7}"/>
              </a:ext>
            </a:extLst>
          </p:cNvPr>
          <p:cNvSpPr txBox="1"/>
          <p:nvPr/>
        </p:nvSpPr>
        <p:spPr>
          <a:xfrm>
            <a:off x="2540000" y="224134"/>
            <a:ext cx="535915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Chalkduster" panose="03050602040202020205" pitchFamily="66" charset="77"/>
              </a:rPr>
              <a:t>RESEARCH</a:t>
            </a:r>
          </a:p>
          <a:p>
            <a:r>
              <a:rPr lang="en-US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Chalkduster" panose="03050602040202020205" pitchFamily="66" charset="77"/>
              </a:rPr>
              <a:t>METHODOLOGY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4A02903-C7B2-7A49-8C24-8DFB5AEEE381}"/>
              </a:ext>
            </a:extLst>
          </p:cNvPr>
          <p:cNvSpPr/>
          <p:nvPr/>
        </p:nvSpPr>
        <p:spPr>
          <a:xfrm rot="19990082">
            <a:off x="157165" y="3212785"/>
            <a:ext cx="3452788" cy="168328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342CF5-A980-D042-A562-A672F806CB1F}"/>
              </a:ext>
            </a:extLst>
          </p:cNvPr>
          <p:cNvSpPr txBox="1"/>
          <p:nvPr/>
        </p:nvSpPr>
        <p:spPr>
          <a:xfrm>
            <a:off x="1888199" y="4805684"/>
            <a:ext cx="21288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Uses statistics for greater precision and objectivity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5CE35F0-C2EB-1C47-A895-535192A82D7A}"/>
              </a:ext>
            </a:extLst>
          </p:cNvPr>
          <p:cNvSpPr/>
          <p:nvPr/>
        </p:nvSpPr>
        <p:spPr>
          <a:xfrm rot="19979347">
            <a:off x="-259974" y="3577371"/>
            <a:ext cx="4287064" cy="954107"/>
          </a:xfrm>
          <a:prstGeom prst="rect">
            <a:avLst/>
          </a:prstGeom>
          <a:noFill/>
          <a:effectLst>
            <a:outerShdw dist="50800" dir="10140000" sx="102000" sy="102000" algn="ctr" rotWithShape="0">
              <a:srgbClr val="000000">
                <a:alpha val="55000"/>
              </a:srgbClr>
            </a:outerShdw>
          </a:effectLst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erculanum" panose="02000505000000020004" pitchFamily="2" charset="77"/>
              </a:rPr>
              <a:t>QUANTITATIVE REASEARCH</a:t>
            </a:r>
            <a:endParaRPr lang="en-US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Onyx" pitchFamily="82" charset="77"/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B592E8EA-3F2A-EE47-BFAC-AEA8B8A951AE}"/>
              </a:ext>
            </a:extLst>
          </p:cNvPr>
          <p:cNvSpPr/>
          <p:nvPr/>
        </p:nvSpPr>
        <p:spPr>
          <a:xfrm rot="19990082">
            <a:off x="3988351" y="2433766"/>
            <a:ext cx="3452788" cy="168328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619CE79-6DDC-904A-9C20-799423C38EFD}"/>
              </a:ext>
            </a:extLst>
          </p:cNvPr>
          <p:cNvSpPr/>
          <p:nvPr/>
        </p:nvSpPr>
        <p:spPr>
          <a:xfrm rot="19979347">
            <a:off x="3571214" y="2995158"/>
            <a:ext cx="4287064" cy="523220"/>
          </a:xfrm>
          <a:prstGeom prst="rect">
            <a:avLst/>
          </a:prstGeom>
          <a:noFill/>
          <a:effectLst>
            <a:outerShdw dist="50800" dir="10140000" sx="102000" sy="102000" algn="ctr" rotWithShape="0">
              <a:srgbClr val="000000">
                <a:alpha val="55000"/>
              </a:srgbClr>
            </a:outerShdw>
          </a:effectLst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Klee Medium" panose="02020600000000000000" pitchFamily="18" charset="-128"/>
                <a:ea typeface="Klee Medium" panose="02020600000000000000" pitchFamily="18" charset="-128"/>
                <a:cs typeface="LingWai SC Medium" panose="03050602040302020204" pitchFamily="66" charset="-122"/>
              </a:rPr>
              <a:t>GETTING DATA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0094F9C-58B1-2D49-B50C-F6E1BD7C8CDF}"/>
              </a:ext>
            </a:extLst>
          </p:cNvPr>
          <p:cNvSpPr txBox="1"/>
          <p:nvPr/>
        </p:nvSpPr>
        <p:spPr>
          <a:xfrm>
            <a:off x="5390389" y="4390186"/>
            <a:ext cx="481984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Random Walks</a:t>
            </a:r>
          </a:p>
          <a:p>
            <a:r>
              <a:rPr lang="en-MY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random walk is the process by which randomly-moving objects wander away from where they started.</a:t>
            </a:r>
            <a:endParaRPr lang="en-MY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MY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5860C13-7938-104C-ABDA-147CFBA21E01}"/>
              </a:ext>
            </a:extLst>
          </p:cNvPr>
          <p:cNvSpPr txBox="1"/>
          <p:nvPr/>
        </p:nvSpPr>
        <p:spPr>
          <a:xfrm>
            <a:off x="8470616" y="1881359"/>
            <a:ext cx="3727880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approach works as follows: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MY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Run a breadth-first search (BFS) from the goal state, store every visited state together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MY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 its goal- distance for as long as the memory suffices.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MY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the BFS frontier select K states at random.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MY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each of these K states, run a short random walk.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MY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Among the states visited by random walks, select the desired number of states as a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MY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 set. </a:t>
            </a:r>
          </a:p>
          <a:p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Right Brace 15">
            <a:extLst>
              <a:ext uri="{FF2B5EF4-FFF2-40B4-BE49-F238E27FC236}">
                <a16:creationId xmlns:a16="http://schemas.microsoft.com/office/drawing/2014/main" id="{7E78189B-27ED-5E43-9EDF-64A4B8018F18}"/>
              </a:ext>
            </a:extLst>
          </p:cNvPr>
          <p:cNvSpPr/>
          <p:nvPr/>
        </p:nvSpPr>
        <p:spPr>
          <a:xfrm>
            <a:off x="7635162" y="1881359"/>
            <a:ext cx="835454" cy="2508827"/>
          </a:xfrm>
          <a:prstGeom prst="rightBrace">
            <a:avLst>
              <a:gd name="adj1" fmla="val 8333"/>
              <a:gd name="adj2" fmla="val 49431"/>
            </a:avLst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3259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02640CF-F3D3-0C45-A90A-EC56B3CD04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1514" y="6210795"/>
            <a:ext cx="2102662" cy="52845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EA5BE6B-4207-3548-99B9-19F952B9DEFD}"/>
              </a:ext>
            </a:extLst>
          </p:cNvPr>
          <p:cNvSpPr/>
          <p:nvPr/>
        </p:nvSpPr>
        <p:spPr>
          <a:xfrm>
            <a:off x="3494003" y="307261"/>
            <a:ext cx="4794974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radley Hand" pitchFamily="2" charset="77"/>
              </a:rPr>
              <a:t>REFERENCE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238F6C5-2328-164E-AE18-B3E4E2D0D539}"/>
              </a:ext>
            </a:extLst>
          </p:cNvPr>
          <p:cNvSpPr txBox="1"/>
          <p:nvPr/>
        </p:nvSpPr>
        <p:spPr>
          <a:xfrm>
            <a:off x="546539" y="1230591"/>
            <a:ext cx="10836164" cy="5039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MY" sz="900" dirty="0"/>
              <a:t>D. Silver, A. Huang, et al. Mastering the game of Go with deep neural networks and tree search. Nature, 529(7587):484–489, 2016. 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900" dirty="0"/>
              <a:t>E. D. </a:t>
            </a:r>
            <a:r>
              <a:rPr lang="en-US" sz="900" dirty="0" err="1"/>
              <a:t>Demaine</a:t>
            </a:r>
            <a:r>
              <a:rPr lang="en-US" sz="900" dirty="0"/>
              <a:t>, S. </a:t>
            </a:r>
            <a:r>
              <a:rPr lang="en-US" sz="900" dirty="0" err="1"/>
              <a:t>Eisenstat</a:t>
            </a:r>
            <a:r>
              <a:rPr lang="en-US" sz="900" dirty="0"/>
              <a:t>, and M. </a:t>
            </a:r>
            <a:r>
              <a:rPr lang="en-US" sz="900" dirty="0" err="1"/>
              <a:t>Rudoy</a:t>
            </a:r>
            <a:r>
              <a:rPr lang="en-US" sz="900" dirty="0"/>
              <a:t>. Solving the Rubik’s Cube Optimally is NP-complete. </a:t>
            </a:r>
            <a:r>
              <a:rPr lang="en-US" sz="900" dirty="0" err="1"/>
              <a:t>ArXiv</a:t>
            </a:r>
            <a:r>
              <a:rPr lang="en-US" sz="900" dirty="0"/>
              <a:t> e-prints, June 2017.</a:t>
            </a:r>
            <a:endParaRPr lang="en-MY" sz="900" dirty="0"/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900" dirty="0" err="1"/>
              <a:t>Erez</a:t>
            </a:r>
            <a:r>
              <a:rPr lang="en-US" sz="900" dirty="0"/>
              <a:t> </a:t>
            </a:r>
            <a:r>
              <a:rPr lang="en-US" sz="900" dirty="0" err="1"/>
              <a:t>Karpas</a:t>
            </a:r>
            <a:r>
              <a:rPr lang="en-US" sz="900" dirty="0"/>
              <a:t> and Carmel </a:t>
            </a:r>
            <a:r>
              <a:rPr lang="en-US" sz="900" dirty="0" err="1"/>
              <a:t>Domshlak</a:t>
            </a:r>
            <a:r>
              <a:rPr lang="en-US" sz="900" dirty="0"/>
              <a:t>. Optimal search with inadmissible heuristics. In Proceedings of International Conference on Automated Planning and Scheduling, 2012.</a:t>
            </a:r>
            <a:endParaRPr lang="en-MY" sz="900" dirty="0"/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900" dirty="0"/>
              <a:t>Francisco Javier </a:t>
            </a:r>
            <a:r>
              <a:rPr lang="en-US" sz="900" dirty="0" err="1"/>
              <a:t>Ordóñez</a:t>
            </a:r>
            <a:r>
              <a:rPr lang="en-US" sz="900" dirty="0"/>
              <a:t> and Daniel </a:t>
            </a:r>
            <a:r>
              <a:rPr lang="en-US" sz="900" dirty="0" err="1"/>
              <a:t>Roggen</a:t>
            </a:r>
            <a:r>
              <a:rPr lang="en-US" sz="900" dirty="0"/>
              <a:t>. Deep Convolutional and LSTM Recurrent Neural Networks for Multimodal Wearable Activity Recognition, 2016.</a:t>
            </a:r>
            <a:endParaRPr lang="en-MY" sz="900" dirty="0"/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MY" sz="900" dirty="0" err="1"/>
              <a:t>Irwan</a:t>
            </a:r>
            <a:r>
              <a:rPr lang="en-MY" sz="900" dirty="0"/>
              <a:t> Bello, </a:t>
            </a:r>
            <a:r>
              <a:rPr lang="en-MY" sz="900" dirty="0" err="1"/>
              <a:t>HieuPham</a:t>
            </a:r>
            <a:r>
              <a:rPr lang="en-MY" sz="900" dirty="0"/>
              <a:t>, </a:t>
            </a:r>
            <a:r>
              <a:rPr lang="en-MY" sz="900" dirty="0" err="1"/>
              <a:t>QuocV.Le</a:t>
            </a:r>
            <a:r>
              <a:rPr lang="en-MY" sz="900" dirty="0"/>
              <a:t>, </a:t>
            </a:r>
            <a:r>
              <a:rPr lang="en-MY" sz="900" dirty="0" err="1"/>
              <a:t>MohammadNorouzi</a:t>
            </a:r>
            <a:r>
              <a:rPr lang="en-MY" sz="900" dirty="0"/>
              <a:t>, and </a:t>
            </a:r>
            <a:r>
              <a:rPr lang="en-MY" sz="900" dirty="0" err="1"/>
              <a:t>Samy</a:t>
            </a:r>
            <a:r>
              <a:rPr lang="en-MY" sz="900" dirty="0"/>
              <a:t> </a:t>
            </a:r>
            <a:r>
              <a:rPr lang="en-MY" sz="900" dirty="0" err="1"/>
              <a:t>Bengio</a:t>
            </a:r>
            <a:r>
              <a:rPr lang="en-MY" sz="900" dirty="0"/>
              <a:t>. Neural Combinatorial Optimization 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900" dirty="0"/>
              <a:t>Jordan Thayer, Austin Dionne, and Wheeler </a:t>
            </a:r>
            <a:r>
              <a:rPr lang="en-US" sz="900" dirty="0" err="1"/>
              <a:t>Ruml</a:t>
            </a:r>
            <a:r>
              <a:rPr lang="en-US" sz="900" dirty="0"/>
              <a:t>. Learning inadmissible heuristics during search. In Proceedings of International Conference on Automated Planning and Scheduling, 2011.</a:t>
            </a:r>
            <a:endParaRPr lang="en-MY" sz="900" dirty="0"/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MY" sz="900" dirty="0" err="1"/>
              <a:t>Leedy</a:t>
            </a:r>
            <a:r>
              <a:rPr lang="en-MY" sz="900" dirty="0"/>
              <a:t>, P. D. (1993). Practical research: planning and design. New Jersey: Prentice-Hall.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MY" sz="900" dirty="0"/>
              <a:t>Matej </a:t>
            </a:r>
            <a:r>
              <a:rPr lang="en-MY" sz="900" dirty="0" err="1"/>
              <a:t>Moravcˇík</a:t>
            </a:r>
            <a:r>
              <a:rPr lang="en-MY" sz="900" dirty="0"/>
              <a:t> et al. </a:t>
            </a:r>
            <a:r>
              <a:rPr lang="en-MY" sz="900" dirty="0" err="1"/>
              <a:t>DeepStack</a:t>
            </a:r>
            <a:r>
              <a:rPr lang="en-MY" sz="900" dirty="0"/>
              <a:t>: Expert-level artificial intelligence in heads-up no-limit poker. Science, 356(6337):508–513, 2017. 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900" dirty="0"/>
              <a:t>Mehdi </a:t>
            </a:r>
            <a:r>
              <a:rPr lang="en-US" sz="900" dirty="0" err="1"/>
              <a:t>Samadi</a:t>
            </a:r>
            <a:r>
              <a:rPr lang="en-US" sz="900" dirty="0"/>
              <a:t>, Ariel </a:t>
            </a:r>
            <a:r>
              <a:rPr lang="en-US" sz="900" dirty="0" err="1"/>
              <a:t>Felner</a:t>
            </a:r>
            <a:r>
              <a:rPr lang="en-US" sz="900" dirty="0"/>
              <a:t>, and Jonathan Schaeffer. Learning from multiple heuristics, 2016.</a:t>
            </a:r>
            <a:endParaRPr lang="en-MY" sz="900" dirty="0"/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900" dirty="0"/>
              <a:t>Nathan </a:t>
            </a:r>
            <a:r>
              <a:rPr lang="en-US" sz="900" dirty="0" err="1"/>
              <a:t>R.Sturtevant</a:t>
            </a:r>
            <a:r>
              <a:rPr lang="en-US" sz="900" dirty="0"/>
              <a:t>, Ariel </a:t>
            </a:r>
            <a:r>
              <a:rPr lang="en-US" sz="900" dirty="0" err="1"/>
              <a:t>Felner</a:t>
            </a:r>
            <a:r>
              <a:rPr lang="en-US" sz="900" dirty="0"/>
              <a:t>, and </a:t>
            </a:r>
            <a:r>
              <a:rPr lang="en-US" sz="900" dirty="0" err="1"/>
              <a:t>MalteHelmert</a:t>
            </a:r>
            <a:r>
              <a:rPr lang="en-US" sz="900" dirty="0"/>
              <a:t>. Exploiting the </a:t>
            </a:r>
            <a:r>
              <a:rPr lang="en-US" sz="900" dirty="0" err="1"/>
              <a:t>rubik’s</a:t>
            </a:r>
            <a:r>
              <a:rPr lang="en-US" sz="900" dirty="0"/>
              <a:t> cube 12-edge PDB by combining partial pattern databases and bloom filters. In Stefan </a:t>
            </a:r>
            <a:r>
              <a:rPr lang="en-US" sz="900" dirty="0" err="1"/>
              <a:t>Edelkamp</a:t>
            </a:r>
            <a:r>
              <a:rPr lang="en-US" sz="900" dirty="0"/>
              <a:t> and Roman </a:t>
            </a:r>
            <a:r>
              <a:rPr lang="en-US" sz="900" dirty="0" err="1"/>
              <a:t>Barták</a:t>
            </a:r>
            <a:r>
              <a:rPr lang="en-US" sz="900" dirty="0"/>
              <a:t>, editors, Proceedings of the Seventh Annual Symposium on Combinatorial Search, SOCS 2014. AAAI Press, 2014.</a:t>
            </a:r>
            <a:endParaRPr lang="en-MY" sz="900" dirty="0"/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MY" sz="900" dirty="0"/>
              <a:t>Richard A. Monte. The Random Walk For Dummies, 2007.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900" dirty="0"/>
              <a:t>Stuart J. Russell and Peter </a:t>
            </a:r>
            <a:r>
              <a:rPr lang="en-US" sz="900" dirty="0" err="1"/>
              <a:t>Norvig</a:t>
            </a:r>
            <a:r>
              <a:rPr lang="en-US" sz="900" dirty="0"/>
              <a:t>. </a:t>
            </a:r>
            <a:r>
              <a:rPr lang="en-US" sz="900" i="1" dirty="0"/>
              <a:t>Artificial Intelligence: A Modern Approach</a:t>
            </a:r>
            <a:r>
              <a:rPr lang="en-US" sz="900" dirty="0"/>
              <a:t>. Prentice Hall, 3 edition, 2010. </a:t>
            </a:r>
            <a:endParaRPr lang="en-MY" sz="900" dirty="0"/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MY" sz="900" dirty="0"/>
              <a:t>Sven Erick </a:t>
            </a:r>
            <a:r>
              <a:rPr lang="en-MY" sz="900" dirty="0" err="1"/>
              <a:t>Alm</a:t>
            </a:r>
            <a:r>
              <a:rPr lang="en-MY" sz="900" dirty="0"/>
              <a:t>. Simple random walk, 2006.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900" dirty="0"/>
              <a:t>Thomas Keller, Florian </a:t>
            </a:r>
            <a:r>
              <a:rPr lang="en-US" sz="900" dirty="0" err="1"/>
              <a:t>Pommerening</a:t>
            </a:r>
            <a:r>
              <a:rPr lang="en-US" sz="900" dirty="0"/>
              <a:t>, </a:t>
            </a:r>
            <a:r>
              <a:rPr lang="en-US" sz="900" dirty="0" err="1"/>
              <a:t>Jendrik</a:t>
            </a:r>
            <a:r>
              <a:rPr lang="en-US" sz="900" dirty="0"/>
              <a:t> </a:t>
            </a:r>
            <a:r>
              <a:rPr lang="en-US" sz="900" dirty="0" err="1"/>
              <a:t>Seipp</a:t>
            </a:r>
            <a:r>
              <a:rPr lang="en-US" sz="900" dirty="0"/>
              <a:t>, Florian </a:t>
            </a:r>
            <a:r>
              <a:rPr lang="en-US" sz="900" dirty="0" err="1"/>
              <a:t>Geißer</a:t>
            </a:r>
            <a:r>
              <a:rPr lang="en-US" sz="900" dirty="0"/>
              <a:t>, and Robert </a:t>
            </a:r>
            <a:r>
              <a:rPr lang="en-US" sz="900" dirty="0" err="1"/>
              <a:t>Mattmüller</a:t>
            </a:r>
            <a:r>
              <a:rPr lang="en-US" sz="900" dirty="0"/>
              <a:t>. State-dependent cost partitioning’s for cartesian abstractions in classical planning. In Proceedings of the 25th International Joint Conference on Artificial Intelligence (IJCAI 2016), 2016.</a:t>
            </a:r>
            <a:endParaRPr lang="en-MY" sz="900" dirty="0"/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MY" sz="900" dirty="0"/>
              <a:t>with Reinforcement Learning. In Proceedings of the Fifth International Conference on Learning Representations, 2017.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900" dirty="0"/>
              <a:t>Youssef Hamadi, Eric </a:t>
            </a:r>
            <a:r>
              <a:rPr lang="en-US" sz="900" dirty="0" err="1"/>
              <a:t>Monfroy</a:t>
            </a:r>
            <a:r>
              <a:rPr lang="en-US" sz="900" dirty="0"/>
              <a:t>, Springer-Verlag, and </a:t>
            </a:r>
            <a:r>
              <a:rPr lang="en-US" sz="900" dirty="0" err="1"/>
              <a:t>Frédéric</a:t>
            </a:r>
            <a:r>
              <a:rPr lang="en-US" sz="900" dirty="0"/>
              <a:t> </a:t>
            </a:r>
            <a:r>
              <a:rPr lang="en-US" sz="900" dirty="0" err="1"/>
              <a:t>Saubion</a:t>
            </a:r>
            <a:r>
              <a:rPr lang="en-US" sz="900" dirty="0"/>
              <a:t>. Autonomous search, 2012.</a:t>
            </a:r>
            <a:endParaRPr lang="en-MY" sz="900" dirty="0"/>
          </a:p>
        </p:txBody>
      </p:sp>
    </p:spTree>
    <p:extLst>
      <p:ext uri="{BB962C8B-B14F-4D97-AF65-F5344CB8AC3E}">
        <p14:creationId xmlns:p14="http://schemas.microsoft.com/office/powerpoint/2010/main" val="4202826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E8B86EE-9857-804D-A716-075838B8748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02640CF-F3D3-0C45-A90A-EC56B3CD04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1514" y="6210795"/>
            <a:ext cx="2102662" cy="5284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AB64A2-6E9F-3946-8FA3-B2BE9B3C56D1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5270320" y="3298579"/>
            <a:ext cx="1642028" cy="339940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2D08570-7817-7C47-A346-0B711D5065FE}"/>
              </a:ext>
            </a:extLst>
          </p:cNvPr>
          <p:cNvSpPr txBox="1"/>
          <p:nvPr/>
        </p:nvSpPr>
        <p:spPr>
          <a:xfrm>
            <a:off x="4096829" y="356628"/>
            <a:ext cx="3998339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dirty="0">
                <a:solidFill>
                  <a:schemeClr val="tx1">
                    <a:lumMod val="65000"/>
                    <a:lumOff val="35000"/>
                  </a:schemeClr>
                </a:solidFill>
                <a:latin typeface="Chalkduster" panose="03050602040202020205" pitchFamily="66" charset="77"/>
              </a:rPr>
              <a:t>QUESTION</a:t>
            </a:r>
          </a:p>
          <a:p>
            <a:pPr algn="ctr"/>
            <a:r>
              <a:rPr lang="en-US" sz="5400" dirty="0">
                <a:solidFill>
                  <a:schemeClr val="tx1">
                    <a:lumMod val="65000"/>
                    <a:lumOff val="35000"/>
                  </a:schemeClr>
                </a:solidFill>
                <a:latin typeface="Chalkduster" panose="03050602040202020205" pitchFamily="66" charset="77"/>
              </a:rPr>
              <a:t>&amp;</a:t>
            </a:r>
          </a:p>
          <a:p>
            <a:pPr algn="ctr"/>
            <a:r>
              <a:rPr lang="en-US" sz="5400" dirty="0">
                <a:solidFill>
                  <a:schemeClr val="tx1">
                    <a:lumMod val="65000"/>
                    <a:lumOff val="35000"/>
                  </a:schemeClr>
                </a:solidFill>
                <a:latin typeface="Chalkduster" panose="03050602040202020205" pitchFamily="66" charset="77"/>
              </a:rPr>
              <a:t>ANSWER</a:t>
            </a:r>
          </a:p>
        </p:txBody>
      </p:sp>
    </p:spTree>
    <p:extLst>
      <p:ext uri="{BB962C8B-B14F-4D97-AF65-F5344CB8AC3E}">
        <p14:creationId xmlns:p14="http://schemas.microsoft.com/office/powerpoint/2010/main" val="1036907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233</TotalTime>
  <Words>950</Words>
  <Application>Microsoft Macintosh PowerPoint</Application>
  <PresentationFormat>Widescreen</PresentationFormat>
  <Paragraphs>81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21" baseType="lpstr">
      <vt:lpstr>Klee Medium</vt:lpstr>
      <vt:lpstr>LingWai SC Medium</vt:lpstr>
      <vt:lpstr>Arial</vt:lpstr>
      <vt:lpstr>Bradley Hand</vt:lpstr>
      <vt:lpstr>Calibri</vt:lpstr>
      <vt:lpstr>Calibri Light</vt:lpstr>
      <vt:lpstr>Chalkduster</vt:lpstr>
      <vt:lpstr>Herculanum</vt:lpstr>
      <vt:lpstr>Onyx</vt:lpstr>
      <vt:lpstr>Symbol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guna3006</dc:creator>
  <cp:lastModifiedBy>guna3006</cp:lastModifiedBy>
  <cp:revision>52</cp:revision>
  <dcterms:created xsi:type="dcterms:W3CDTF">2018-04-25T15:51:04Z</dcterms:created>
  <dcterms:modified xsi:type="dcterms:W3CDTF">2018-05-02T07:22:35Z</dcterms:modified>
</cp:coreProperties>
</file>